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6"/>
  </p:notesMasterIdLst>
  <p:sldIdLst>
    <p:sldId id="257" r:id="rId3"/>
    <p:sldId id="259" r:id="rId4"/>
    <p:sldId id="258" r:id="rId5"/>
    <p:sldId id="262" r:id="rId6"/>
    <p:sldId id="283" r:id="rId7"/>
    <p:sldId id="285" r:id="rId8"/>
    <p:sldId id="286" r:id="rId9"/>
    <p:sldId id="260" r:id="rId10"/>
    <p:sldId id="282" r:id="rId11"/>
    <p:sldId id="261" r:id="rId12"/>
    <p:sldId id="264" r:id="rId13"/>
    <p:sldId id="265" r:id="rId14"/>
    <p:sldId id="266" r:id="rId15"/>
    <p:sldId id="267" r:id="rId16"/>
    <p:sldId id="268" r:id="rId17"/>
    <p:sldId id="269" r:id="rId18"/>
    <p:sldId id="287" r:id="rId19"/>
    <p:sldId id="288" r:id="rId20"/>
    <p:sldId id="270" r:id="rId21"/>
    <p:sldId id="290" r:id="rId22"/>
    <p:sldId id="271" r:id="rId23"/>
    <p:sldId id="272" r:id="rId24"/>
    <p:sldId id="289" r:id="rId25"/>
    <p:sldId id="273" r:id="rId26"/>
    <p:sldId id="280" r:id="rId27"/>
    <p:sldId id="274" r:id="rId28"/>
    <p:sldId id="275" r:id="rId29"/>
    <p:sldId id="276" r:id="rId30"/>
    <p:sldId id="277" r:id="rId31"/>
    <p:sldId id="291" r:id="rId32"/>
    <p:sldId id="281" r:id="rId33"/>
    <p:sldId id="292" r:id="rId34"/>
    <p:sldId id="279" r:id="rId35"/>
  </p:sldIdLst>
  <p:sldSz cx="9144000" cy="5715000" type="screen16x10"/>
  <p:notesSz cx="6858000" cy="9144000"/>
  <p:embeddedFontLst>
    <p:embeddedFont>
      <p:font typeface="Average" panose="020F0502020204030204" pitchFamily="34" charset="0"/>
      <p:regular r:id="rId37"/>
      <p:bold r:id="rId38"/>
      <p:italic r:id="rId39"/>
      <p:boldItalic r:id="rId40"/>
    </p:embeddedFont>
    <p:embeddedFont>
      <p:font typeface="Bookman Old Style" panose="02050604050505020204" pitchFamily="18" charset="0"/>
      <p:regular r:id="rId41"/>
      <p:bold r:id="rId42"/>
      <p:italic r:id="rId43"/>
      <p:boldItalic r:id="rId44"/>
    </p:embeddedFont>
    <p:embeddedFont>
      <p:font typeface="Economica" panose="02000506040000020004" pitchFamily="2" charset="77"/>
      <p:regular r:id="rId45"/>
      <p:bold r:id="rId46"/>
      <p:italic r:id="rId47"/>
      <p:boldItalic r:id="rId48"/>
    </p:embeddedFont>
    <p:embeddedFont>
      <p:font typeface="Lato" panose="020F0502020204030203" pitchFamily="34" charset="0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Raleway" pitchFamily="2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E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B82DF8-D83D-4B06-8E4C-FB7E81FE65FD}">
  <a:tblStyle styleId="{DFB82DF8-D83D-4B06-8E4C-FB7E81FE65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AE0D35-3FBB-465D-BCB7-5B744C608CC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09"/>
  </p:normalViewPr>
  <p:slideViewPr>
    <p:cSldViewPr snapToGrid="0">
      <p:cViewPr>
        <p:scale>
          <a:sx n="125" d="100"/>
          <a:sy n="125" d="100"/>
        </p:scale>
        <p:origin x="608" y="-15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6ef02467a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6ef02467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f85ab4a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f85ab4a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f85ab4a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f85ab4a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f85ab4a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f85ab4a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56706b2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56706b2a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6ef02467a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6ef02467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6f85ab4a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6f85ab4a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6f85ab4a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6f85ab4a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6f85ab4a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6f85ab4a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6ef02467a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6ef02467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834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6ef02467a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6ef02467a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5fc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5fc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6f85ab4a4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6f85ab4a4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ef02467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6ef02467a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6ef02467a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6ef02467a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6fc140bc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6fc140bc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6ef02467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6ef02467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6ef02467a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6ef02467a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f85ab4a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6f85ab4a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6ef02467a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6ef02467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56706b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56706b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6f85ab4a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6f85ab4a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6f85ab4a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6f85ab4a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f85ab4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f85ab4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4"/>
            <a:ext cx="8520600" cy="93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4"/>
            <a:ext cx="8520600" cy="93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8228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8910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1302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42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897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4546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9289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203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7686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mailto:lhakpawangyal@gmail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4;p16">
            <a:extLst>
              <a:ext uri="{FF2B5EF4-FFF2-40B4-BE49-F238E27FC236}">
                <a16:creationId xmlns:a16="http://schemas.microsoft.com/office/drawing/2014/main" id="{3626FB42-E64F-3642-9BE7-F38C2C758B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0" y="0"/>
            <a:ext cx="9110949" cy="571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9" name="Google Shape;59;p14"/>
          <p:cNvSpPr txBox="1"/>
          <p:nvPr/>
        </p:nvSpPr>
        <p:spPr>
          <a:xfrm>
            <a:off x="311700" y="2583275"/>
            <a:ext cx="85206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72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Bookman Old Style" panose="02050604050505020204" pitchFamily="18" charset="0"/>
                <a:cs typeface="APPLE CHANCERY" panose="03020702040506060504" pitchFamily="66" charset="-79"/>
              </a:rPr>
              <a:t>Chapter 1 </a:t>
            </a:r>
          </a:p>
          <a:p>
            <a:pPr algn="ctr"/>
            <a:r>
              <a:rPr lang="en" sz="72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Bookman Old Style" panose="02050604050505020204" pitchFamily="18" charset="0"/>
                <a:cs typeface="APPLE CHANCERY" panose="03020702040506060504" pitchFamily="66" charset="-79"/>
              </a:rPr>
              <a:t>The Living World</a:t>
            </a:r>
            <a:endParaRPr sz="6000" b="1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Bookman Old Style" panose="02050604050505020204" pitchFamily="18" charset="0"/>
              <a:ea typeface="Economica"/>
              <a:cs typeface="APPLE CHANCERY" panose="03020702040506060504" pitchFamily="66" charset="-79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body" idx="2"/>
          </p:nvPr>
        </p:nvSpPr>
        <p:spPr>
          <a:xfrm>
            <a:off x="4939500" y="100982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9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Answer:</a:t>
            </a:r>
            <a:endParaRPr sz="19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9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Biodiversity is the </a:t>
            </a:r>
            <a:r>
              <a:rPr lang="en" sz="19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existence of a variety of organisms on earth</a:t>
            </a:r>
            <a:r>
              <a:rPr lang="en" sz="19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, their relationship among themselves and with the abiotic components.</a:t>
            </a:r>
            <a:endParaRPr sz="19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9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9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Biodiversity </a:t>
            </a:r>
            <a:r>
              <a:rPr lang="en" sz="19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ensures balanced  and more stable ecosystem.</a:t>
            </a:r>
            <a:endParaRPr sz="19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30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232449" y="479769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2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Q. What is biodiversity?</a:t>
            </a:r>
            <a:endParaRPr sz="41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1" y="1420488"/>
            <a:ext cx="4494882" cy="34372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514356" y="2351071"/>
            <a:ext cx="35654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" sz="3200" b="1" dirty="0">
                <a:ln w="3175" cmpd="sng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/>
                <a:ea typeface="Bookman Old Style"/>
                <a:cs typeface="Bookman Old Style"/>
                <a:sym typeface="Bookman Old Style"/>
              </a:rPr>
              <a:t>1.7-1.8 millions</a:t>
            </a:r>
          </a:p>
          <a:p>
            <a:pPr algn="ctr">
              <a:defRPr/>
            </a:pPr>
            <a:r>
              <a:rPr lang="en" sz="3200" b="1" dirty="0">
                <a:ln w="3175" cmpd="sng">
                  <a:solidFill>
                    <a:srgbClr val="000000">
                      <a:lumMod val="95000"/>
                      <a:lumOff val="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/>
                <a:sym typeface="Bookman Old Style"/>
              </a:rPr>
              <a:t>species</a:t>
            </a:r>
            <a:endParaRPr lang="en-US" sz="2400" b="1" dirty="0">
              <a:ln w="3175" cmpd="sng">
                <a:solidFill>
                  <a:srgbClr val="000000">
                    <a:lumMod val="95000"/>
                    <a:lumOff val="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4939500" y="618259"/>
            <a:ext cx="3837000" cy="40866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9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Answer:</a:t>
            </a: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Millions of living forms (1.7-1.8 millions) varying in </a:t>
            </a:r>
            <a:r>
              <a:rPr lang="en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size, shape, colour, habitat and many other characteristics </a:t>
            </a:r>
            <a:r>
              <a:rPr lang="en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exist on earth. Studying each of them is challenging. </a:t>
            </a:r>
            <a:endParaRPr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Therefore, scientists have devised </a:t>
            </a:r>
            <a:r>
              <a:rPr lang="en" b="1" dirty="0">
                <a:solidFill>
                  <a:srgbClr val="00206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taxonomy</a:t>
            </a:r>
            <a:r>
              <a:rPr lang="en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for systematic and standardised study of living forms easily.</a:t>
            </a:r>
            <a:endParaRPr sz="25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30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65500" y="219840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Q. Why are living organisms classified?</a:t>
            </a:r>
            <a:endParaRPr sz="47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body" idx="2"/>
          </p:nvPr>
        </p:nvSpPr>
        <p:spPr>
          <a:xfrm>
            <a:off x="4939500" y="100982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9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Answer:</a:t>
            </a:r>
            <a:endParaRPr sz="19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 branch of systematic </a:t>
            </a: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deals with characterisation, identification, </a:t>
            </a:r>
            <a:r>
              <a:rPr lang="en-US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naming, and classifying</a:t>
            </a:r>
            <a:r>
              <a:rPr lang="en-US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organisms</a:t>
            </a:r>
            <a:r>
              <a:rPr lang="en-US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on the basis of characteristic features.</a:t>
            </a: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Taxonomy requires </a:t>
            </a: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intensive laboratory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and </a:t>
            </a: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field studies 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like collection of specimens.</a:t>
            </a:r>
            <a:endParaRPr sz="22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30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265500" y="826788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25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Q. What is taxonomy?</a:t>
            </a:r>
            <a:endParaRPr sz="54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5362" name="Picture 2" descr="Awesome Jobs: Meet Doug Daly, Tree-Climbing Botanist - Tes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648" y="2121465"/>
            <a:ext cx="3513139" cy="19673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body" idx="2"/>
          </p:nvPr>
        </p:nvSpPr>
        <p:spPr>
          <a:xfrm>
            <a:off x="4738256" y="659823"/>
            <a:ext cx="4135581" cy="4045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" sz="20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" sz="20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" sz="20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Answer:</a:t>
            </a:r>
            <a:endParaRPr sz="20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Basis processes of taxonomy are:</a:t>
            </a: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228600" indent="-215900" algn="just">
              <a:buClr>
                <a:srgbClr val="231F20"/>
              </a:buClr>
              <a:buSzPts val="1600"/>
              <a:buFont typeface="Bookman Old Style"/>
              <a:buAutoNum type="arabicPeriod"/>
            </a:pP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Characterisation</a:t>
            </a:r>
            <a:endParaRPr sz="16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228600" indent="-215900" algn="just">
              <a:buClr>
                <a:srgbClr val="231F20"/>
              </a:buClr>
              <a:buSzPts val="1600"/>
              <a:buFont typeface="Bookman Old Style"/>
              <a:buAutoNum type="arabicPeriod"/>
            </a:pP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Identification: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recognition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of organisms using names.</a:t>
            </a: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228600" indent="-215900" algn="just">
              <a:buClr>
                <a:srgbClr val="231F20"/>
              </a:buClr>
              <a:buSzPts val="1600"/>
              <a:buFont typeface="Bookman Old Style"/>
              <a:buAutoNum type="arabicPeriod"/>
            </a:pP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Classification: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Grouping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of organisms into categories on the basis of observable characters.</a:t>
            </a: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228600" indent="-215900" algn="just">
              <a:buClr>
                <a:srgbClr val="231F20"/>
              </a:buClr>
              <a:buSzPts val="1600"/>
              <a:buFont typeface="Bookman Old Style"/>
              <a:buAutoNum type="arabicPeriod"/>
            </a:pP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Nomenclature: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Process of </a:t>
            </a: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standardised naming of organisms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such that a particular organisms is known by the </a:t>
            </a: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same name all over the world.</a:t>
            </a:r>
            <a:endParaRPr sz="24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2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32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265500" y="49357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9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Q. Discuss the processes of taxonomy.</a:t>
            </a:r>
            <a:endParaRPr sz="61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3314" name="Picture 2" descr="Organization of Knowledge Practice Problems Online | Brillia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910" y="1593619"/>
            <a:ext cx="4286374" cy="3014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body" idx="2"/>
          </p:nvPr>
        </p:nvSpPr>
        <p:spPr>
          <a:xfrm>
            <a:off x="4731300" y="555915"/>
            <a:ext cx="4329000" cy="4149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Answer: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Procedure / principles / criteria or recommendations for naming organisms are provided by;</a:t>
            </a: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ICBN: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International Code of Botanical Nomenclature</a:t>
            </a: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ICZN: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International Code of Zoological Nomenclature</a:t>
            </a: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ICN: International Code of Nomenclature</a:t>
            </a:r>
            <a:r>
              <a:rPr lang="en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for algae, fungi, and plants</a:t>
            </a:r>
            <a:endParaRPr sz="16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0" y="1553442"/>
            <a:ext cx="4045200" cy="20366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6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Q. Mention some international organisations that provide and regulate a uniform system of nomenclature.</a:t>
            </a:r>
            <a:endParaRPr sz="54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5" dur="500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671153" y="1009825"/>
            <a:ext cx="4329629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Developed </a:t>
            </a:r>
            <a:r>
              <a:rPr lang="en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binomial Nomenclature</a:t>
            </a:r>
            <a:endParaRPr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Example: for mango;</a:t>
            </a:r>
            <a:endParaRPr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1085850" indent="-5715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i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Mangifera indica Linn</a:t>
            </a:r>
            <a:endParaRPr i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53996" y="3206870"/>
            <a:ext cx="2833341" cy="385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24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Carolus </a:t>
            </a:r>
            <a:r>
              <a:rPr lang="en" sz="2400" b="1" dirty="0" err="1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Linneus</a:t>
            </a:r>
            <a:endParaRPr sz="72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9218" name="Picture 2" descr="Carl Linnaeus, Swedish Botanist - Stock Image - C023/7709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203" y="952439"/>
            <a:ext cx="1702795" cy="22666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</p:pic>
      <p:pic>
        <p:nvPicPr>
          <p:cNvPr id="9220" name="Picture 4" descr="https://lh5.googleusercontent.com/5XgLCi40-mpOaCtUGAjXf6pitrFdWtkFFfxnFUlONMQTXZK46DzA8GhOFGLVgbohW1ndzAWHkOYn2cou-YhqHg3zYx1TdwR-7UxC2MEs_pXCDjh4g0kTDtQflbvkd8THE40Dp4Ix0v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9255" y="939846"/>
            <a:ext cx="1364460" cy="224911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5664BD-0780-2348-8B08-1BD00025E2E5}"/>
              </a:ext>
            </a:extLst>
          </p:cNvPr>
          <p:cNvSpPr/>
          <p:nvPr/>
        </p:nvSpPr>
        <p:spPr>
          <a:xfrm>
            <a:off x="353996" y="3592286"/>
            <a:ext cx="4218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Father of modern taxonomy</a:t>
            </a:r>
            <a:r>
              <a:rPr lang="en-US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CFA34-8EDD-D346-9172-70A0C5781300}"/>
              </a:ext>
            </a:extLst>
          </p:cNvPr>
          <p:cNvSpPr/>
          <p:nvPr/>
        </p:nvSpPr>
        <p:spPr>
          <a:xfrm>
            <a:off x="353996" y="3930840"/>
            <a:ext cx="4218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Published book entitled ‘Systema Naturae’</a:t>
            </a:r>
            <a:r>
              <a:rPr lang="en-US" sz="16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298637" y="181273"/>
            <a:ext cx="8520600" cy="45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>
              <a:defRPr/>
            </a:pPr>
            <a:r>
              <a:rPr lang="en" sz="27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Scientific name of mango: </a:t>
            </a:r>
            <a:r>
              <a:rPr lang="en" sz="2700" i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Mangifera indica Linn</a:t>
            </a:r>
            <a:endParaRPr sz="5000" i="1" dirty="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136" name="Google Shape;136;p26"/>
          <p:cNvGrpSpPr/>
          <p:nvPr/>
        </p:nvGrpSpPr>
        <p:grpSpPr>
          <a:xfrm>
            <a:off x="437825" y="1018316"/>
            <a:ext cx="2685450" cy="3086700"/>
            <a:chOff x="437825" y="1568589"/>
            <a:chExt cx="2685450" cy="3086700"/>
          </a:xfrm>
        </p:grpSpPr>
        <p:sp>
          <p:nvSpPr>
            <p:cNvPr id="137" name="Google Shape;137;p26"/>
            <p:cNvSpPr/>
            <p:nvPr/>
          </p:nvSpPr>
          <p:spPr>
            <a:xfrm>
              <a:off x="440075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rgbClr val="CC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38" name="Google Shape;138;p26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rgbClr val="CC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/>
            </a:p>
          </p:txBody>
        </p:sp>
      </p:grpSp>
      <p:sp>
        <p:nvSpPr>
          <p:cNvPr id="139" name="Google Shape;139;p26"/>
          <p:cNvSpPr txBox="1"/>
          <p:nvPr/>
        </p:nvSpPr>
        <p:spPr>
          <a:xfrm>
            <a:off x="516625" y="1012602"/>
            <a:ext cx="2484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7150" algn="just">
              <a:defRPr/>
            </a:pPr>
            <a:r>
              <a:rPr lang="en" sz="2100" u="sng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Mangifera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18000" y="1541002"/>
            <a:ext cx="2494500" cy="25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Generic name</a:t>
            </a:r>
            <a:endParaRPr sz="17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defRPr/>
            </a:pPr>
            <a:r>
              <a:rPr lang="en" sz="1700" b="1" dirty="0">
                <a:latin typeface="Times New Roman"/>
                <a:ea typeface="Times New Roman"/>
                <a:cs typeface="Times New Roman"/>
                <a:sym typeface="Times New Roman"/>
              </a:rPr>
              <a:t>Capitalised</a:t>
            </a:r>
            <a:endParaRPr sz="17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1" name="Google Shape;141;p26"/>
          <p:cNvGrpSpPr/>
          <p:nvPr/>
        </p:nvGrpSpPr>
        <p:grpSpPr>
          <a:xfrm>
            <a:off x="3230400" y="1018316"/>
            <a:ext cx="2683200" cy="3086700"/>
            <a:chOff x="3230400" y="1568589"/>
            <a:chExt cx="2683200" cy="3086700"/>
          </a:xfrm>
        </p:grpSpPr>
        <p:sp>
          <p:nvSpPr>
            <p:cNvPr id="142" name="Google Shape;142;p26"/>
            <p:cNvSpPr/>
            <p:nvPr/>
          </p:nvSpPr>
          <p:spPr>
            <a:xfrm>
              <a:off x="3230400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rgbClr val="CC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43" name="Google Shape;143;p26"/>
            <p:cNvSpPr txBox="1"/>
            <p:nvPr/>
          </p:nvSpPr>
          <p:spPr>
            <a:xfrm>
              <a:off x="3230400" y="1568600"/>
              <a:ext cx="2683200" cy="411900"/>
            </a:xfrm>
            <a:prstGeom prst="rect">
              <a:avLst/>
            </a:prstGeom>
            <a:solidFill>
              <a:srgbClr val="CC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/>
            </a:p>
          </p:txBody>
        </p:sp>
      </p:grpSp>
      <p:sp>
        <p:nvSpPr>
          <p:cNvPr id="144" name="Google Shape;144;p26"/>
          <p:cNvSpPr txBox="1"/>
          <p:nvPr/>
        </p:nvSpPr>
        <p:spPr>
          <a:xfrm>
            <a:off x="3316800" y="1012602"/>
            <a:ext cx="2484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indent="-57150" algn="just">
              <a:defRPr/>
            </a:pPr>
            <a:r>
              <a:rPr lang="en" sz="2100" u="sng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indica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3316825" y="1541004"/>
            <a:ext cx="2484300" cy="25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e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Specific epithet</a:t>
            </a:r>
            <a:endParaRPr sz="17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defRPr/>
            </a:pPr>
            <a:r>
              <a:rPr lang="en" sz="1700" b="1" dirty="0">
                <a:latin typeface="Times New Roman"/>
                <a:ea typeface="Times New Roman"/>
                <a:cs typeface="Times New Roman"/>
                <a:sym typeface="Times New Roman"/>
              </a:rPr>
              <a:t>Written in small letter</a:t>
            </a:r>
            <a:endParaRPr sz="17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6" name="Google Shape;146;p26"/>
          <p:cNvGrpSpPr/>
          <p:nvPr/>
        </p:nvGrpSpPr>
        <p:grpSpPr>
          <a:xfrm>
            <a:off x="6022975" y="1018316"/>
            <a:ext cx="2685450" cy="3086700"/>
            <a:chOff x="6022975" y="1568589"/>
            <a:chExt cx="2685450" cy="3086700"/>
          </a:xfrm>
        </p:grpSpPr>
        <p:sp>
          <p:nvSpPr>
            <p:cNvPr id="147" name="Google Shape;147;p26"/>
            <p:cNvSpPr/>
            <p:nvPr/>
          </p:nvSpPr>
          <p:spPr>
            <a:xfrm>
              <a:off x="6022975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rgbClr val="CCA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48" name="Google Shape;148;p26"/>
            <p:cNvSpPr txBox="1"/>
            <p:nvPr/>
          </p:nvSpPr>
          <p:spPr>
            <a:xfrm>
              <a:off x="6025225" y="1568600"/>
              <a:ext cx="2683200" cy="411900"/>
            </a:xfrm>
            <a:prstGeom prst="rect">
              <a:avLst/>
            </a:prstGeom>
            <a:solidFill>
              <a:srgbClr val="CCA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/>
            </a:p>
          </p:txBody>
        </p:sp>
      </p:grpSp>
      <p:sp>
        <p:nvSpPr>
          <p:cNvPr id="149" name="Google Shape;149;p26"/>
          <p:cNvSpPr txBox="1"/>
          <p:nvPr/>
        </p:nvSpPr>
        <p:spPr>
          <a:xfrm>
            <a:off x="6107075" y="1012602"/>
            <a:ext cx="2484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indent="-57150" algn="just">
              <a:defRPr/>
            </a:pPr>
            <a:r>
              <a:rPr lang="en" sz="2100" u="sng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Linn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6105400" y="1541004"/>
            <a:ext cx="2494500" cy="25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defRPr/>
            </a:pPr>
            <a:r>
              <a:rPr lang="en" sz="1700" b="1" dirty="0">
                <a:latin typeface="Times New Roman"/>
                <a:ea typeface="Times New Roman"/>
                <a:cs typeface="Times New Roman"/>
                <a:sym typeface="Times New Roman"/>
              </a:rPr>
              <a:t>Scientist who described the species</a:t>
            </a: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311700" y="2300734"/>
            <a:ext cx="8603400" cy="2053502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defRPr/>
            </a:pPr>
            <a:r>
              <a:rPr lang="en" sz="4000" dirty="0">
                <a:latin typeface="Average" charset="0"/>
              </a:rPr>
              <a:t>Latinised, </a:t>
            </a:r>
            <a:r>
              <a:rPr lang="en" sz="4000" i="1" dirty="0">
                <a:latin typeface="Average" charset="0"/>
              </a:rPr>
              <a:t>Italicised</a:t>
            </a:r>
            <a:r>
              <a:rPr lang="en" sz="4000" dirty="0">
                <a:latin typeface="Average" charset="0"/>
              </a:rPr>
              <a:t>, </a:t>
            </a:r>
            <a:r>
              <a:rPr lang="en" sz="4000" u="sng" dirty="0">
                <a:latin typeface="Average" charset="0"/>
              </a:rPr>
              <a:t>Underlined</a:t>
            </a:r>
            <a:endParaRPr sz="4000" u="sng" dirty="0">
              <a:latin typeface="Average" charset="0"/>
            </a:endParaRPr>
          </a:p>
        </p:txBody>
      </p:sp>
      <p:cxnSp>
        <p:nvCxnSpPr>
          <p:cNvPr id="152" name="Google Shape;152;p26"/>
          <p:cNvCxnSpPr/>
          <p:nvPr/>
        </p:nvCxnSpPr>
        <p:spPr>
          <a:xfrm rot="10800000" flipH="1">
            <a:off x="4921175" y="516327"/>
            <a:ext cx="1548900" cy="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6"/>
          <p:cNvCxnSpPr/>
          <p:nvPr/>
        </p:nvCxnSpPr>
        <p:spPr>
          <a:xfrm>
            <a:off x="6651675" y="531027"/>
            <a:ext cx="87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6"/>
          <p:cNvCxnSpPr/>
          <p:nvPr/>
        </p:nvCxnSpPr>
        <p:spPr>
          <a:xfrm rot="10800000" flipH="1">
            <a:off x="7788300" y="501727"/>
            <a:ext cx="584400" cy="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verage" charset="0"/>
              </a:rPr>
              <a:t>Answer the following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What is the meaning of term diversity?</a:t>
            </a:r>
          </a:p>
          <a:p>
            <a:pPr>
              <a:buFont typeface="+mj-lt"/>
              <a:buAutoNum type="arabicPeriod"/>
            </a:pPr>
            <a:r>
              <a:rPr lang="en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What is biodiversity?</a:t>
            </a:r>
          </a:p>
          <a:p>
            <a:pPr>
              <a:buFont typeface="+mj-lt"/>
              <a:buAutoNum type="arabicPeriod"/>
            </a:pPr>
            <a:r>
              <a:rPr lang="en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Mention some international organisations that provide and regulate a uniform system of nomenclature.</a:t>
            </a:r>
          </a:p>
          <a:p>
            <a:pPr>
              <a:buFont typeface="+mj-lt"/>
              <a:buAutoNum type="arabicPeriod"/>
            </a:pPr>
            <a:r>
              <a:rPr lang="en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Discuss the basis of processes of taxonomy.</a:t>
            </a:r>
          </a:p>
          <a:p>
            <a:pPr>
              <a:buFont typeface="+mj-lt"/>
              <a:buAutoNum type="arabicPeriod"/>
            </a:pPr>
            <a:r>
              <a:rPr lang="en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Why are living organisms classified?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0" y="2352096"/>
            <a:ext cx="9144000" cy="64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defRPr/>
            </a:pPr>
            <a:r>
              <a:rPr lang="en" sz="2400" b="1" dirty="0">
                <a:solidFill>
                  <a:srgbClr val="FFFFFF"/>
                </a:solidFill>
                <a:latin typeface="Bookman Old Style" pitchFamily="18" charset="0"/>
              </a:rPr>
              <a:t>TAXONOMIC CATEGORIES</a:t>
            </a:r>
          </a:p>
        </p:txBody>
      </p:sp>
      <p:sp>
        <p:nvSpPr>
          <p:cNvPr id="60" name="Google Shape;60;p14"/>
          <p:cNvSpPr txBox="1"/>
          <p:nvPr/>
        </p:nvSpPr>
        <p:spPr>
          <a:xfrm>
            <a:off x="352539" y="1100435"/>
            <a:ext cx="85206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latin typeface="Bookman Old Style" pitchFamily="18" charset="0"/>
              </a:rPr>
              <a:t>Chapter 1 The Living World</a:t>
            </a:r>
            <a:endParaRPr lang="en-US" sz="2400" b="1" dirty="0">
              <a:solidFill>
                <a:srgbClr val="FFFFFF"/>
              </a:solidFill>
              <a:latin typeface="Bookman Old Style" pitchFamily="18" charset="0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464100" y="34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indent="-57150">
              <a:defRPr/>
            </a:pPr>
            <a:r>
              <a:rPr lang="en" sz="2900" b="1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Taxonomic categories*</a:t>
            </a:r>
            <a:endParaRPr sz="3100" b="1" dirty="0">
              <a:solidFill>
                <a:srgbClr val="FFFFFF"/>
              </a:solidFill>
            </a:endParaRPr>
          </a:p>
        </p:txBody>
      </p:sp>
      <p:grpSp>
        <p:nvGrpSpPr>
          <p:cNvPr id="160" name="Google Shape;160;p27"/>
          <p:cNvGrpSpPr/>
          <p:nvPr/>
        </p:nvGrpSpPr>
        <p:grpSpPr>
          <a:xfrm>
            <a:off x="347625" y="1041185"/>
            <a:ext cx="1450200" cy="4290079"/>
            <a:chOff x="8644325" y="559175"/>
            <a:chExt cx="1450200" cy="4103375"/>
          </a:xfrm>
        </p:grpSpPr>
        <p:cxnSp>
          <p:nvCxnSpPr>
            <p:cNvPr id="161" name="Google Shape;161;p27"/>
            <p:cNvCxnSpPr/>
            <p:nvPr/>
          </p:nvCxnSpPr>
          <p:spPr>
            <a:xfrm>
              <a:off x="9356525" y="969250"/>
              <a:ext cx="25800" cy="332130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2" name="Google Shape;162;p27"/>
            <p:cNvSpPr txBox="1"/>
            <p:nvPr/>
          </p:nvSpPr>
          <p:spPr>
            <a:xfrm>
              <a:off x="8644325" y="559175"/>
              <a:ext cx="14502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defRPr/>
              </a:pPr>
              <a:r>
                <a:rPr lang="en" sz="2200" b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Specific</a:t>
              </a:r>
              <a:endParaRPr sz="22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8644325" y="4187950"/>
              <a:ext cx="14502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defRPr/>
              </a:pPr>
              <a:r>
                <a:rPr lang="en" sz="2200" b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General</a:t>
              </a:r>
              <a:endParaRPr sz="22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rcRect r="47588"/>
          <a:stretch>
            <a:fillRect/>
          </a:stretch>
        </p:blipFill>
        <p:spPr>
          <a:xfrm>
            <a:off x="1721625" y="996901"/>
            <a:ext cx="2046144" cy="42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6103345" y="449933"/>
            <a:ext cx="2903389" cy="893437"/>
          </a:xfrm>
          <a:prstGeom prst="rect">
            <a:avLst/>
          </a:prstGeom>
          <a:solidFill>
            <a:srgbClr val="008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57150" indent="-57150" algn="just">
              <a:defRPr/>
            </a:pPr>
            <a:r>
              <a:rPr lang="en" sz="1200" b="1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*Synonym;</a:t>
            </a:r>
            <a:endParaRPr sz="1200" b="1" dirty="0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685800" indent="-57150" algn="just">
              <a:defRPr/>
            </a:pPr>
            <a:r>
              <a:rPr lang="en" sz="1200" b="1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Taxa (singular; Taxon), </a:t>
            </a:r>
            <a:endParaRPr sz="1200" b="1" dirty="0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685800" indent="-57150" algn="just">
              <a:defRPr/>
            </a:pPr>
            <a:r>
              <a:rPr lang="en" sz="1200" b="1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Groups,</a:t>
            </a:r>
            <a:endParaRPr sz="1200" b="1" dirty="0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685800" indent="-57150" algn="just">
              <a:defRPr/>
            </a:pPr>
            <a:r>
              <a:rPr lang="en" sz="1200" b="1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Ranks,</a:t>
            </a:r>
            <a:endParaRPr sz="1200" b="1" dirty="0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861" y="1617677"/>
            <a:ext cx="461665" cy="326788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FFFF"/>
                </a:solidFill>
                <a:latin typeface="Average" charset="0"/>
              </a:rPr>
              <a:t>Decrease in similar characteristics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011978" y="1089982"/>
            <a:ext cx="1860013" cy="4175393"/>
            <a:chOff x="4011977" y="804231"/>
            <a:chExt cx="1860013" cy="4175393"/>
          </a:xfrm>
        </p:grpSpPr>
        <p:sp>
          <p:nvSpPr>
            <p:cNvPr id="12" name="Rectangle 11"/>
            <p:cNvSpPr/>
            <p:nvPr/>
          </p:nvSpPr>
          <p:spPr>
            <a:xfrm>
              <a:off x="4021156" y="804231"/>
              <a:ext cx="1850834" cy="4175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0" name="Google Shape;164;p27"/>
            <p:cNvPicPr preferRelativeResize="0"/>
            <p:nvPr/>
          </p:nvPicPr>
          <p:blipFill>
            <a:blip r:embed="rId3">
              <a:alphaModFix/>
            </a:blip>
            <a:srcRect l="52459" b="84220"/>
            <a:stretch>
              <a:fillRect/>
            </a:stretch>
          </p:blipFill>
          <p:spPr>
            <a:xfrm>
              <a:off x="4011977" y="810301"/>
              <a:ext cx="1855995" cy="676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64;p27"/>
          <p:cNvPicPr preferRelativeResize="0"/>
          <p:nvPr/>
        </p:nvPicPr>
        <p:blipFill>
          <a:blip r:embed="rId3">
            <a:alphaModFix/>
          </a:blip>
          <a:srcRect l="52459" t="14539" b="71850"/>
          <a:stretch>
            <a:fillRect/>
          </a:stretch>
        </p:blipFill>
        <p:spPr>
          <a:xfrm>
            <a:off x="4011978" y="1684895"/>
            <a:ext cx="1855995" cy="58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4;p27"/>
          <p:cNvPicPr preferRelativeResize="0"/>
          <p:nvPr/>
        </p:nvPicPr>
        <p:blipFill>
          <a:blip r:embed="rId3">
            <a:alphaModFix/>
          </a:blip>
          <a:srcRect l="52459" t="28034" b="57585"/>
          <a:stretch>
            <a:fillRect/>
          </a:stretch>
        </p:blipFill>
        <p:spPr>
          <a:xfrm>
            <a:off x="4011978" y="2257771"/>
            <a:ext cx="1855995" cy="61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4;p27"/>
          <p:cNvPicPr preferRelativeResize="0"/>
          <p:nvPr/>
        </p:nvPicPr>
        <p:blipFill>
          <a:blip r:embed="rId3">
            <a:alphaModFix/>
          </a:blip>
          <a:srcRect l="52459" t="43228" b="44445"/>
          <a:stretch>
            <a:fillRect/>
          </a:stretch>
        </p:blipFill>
        <p:spPr>
          <a:xfrm>
            <a:off x="4011978" y="2931855"/>
            <a:ext cx="1855995" cy="52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64;p27"/>
          <p:cNvPicPr preferRelativeResize="0"/>
          <p:nvPr/>
        </p:nvPicPr>
        <p:blipFill>
          <a:blip r:embed="rId3">
            <a:alphaModFix/>
          </a:blip>
          <a:srcRect l="52459" t="57353" b="30320"/>
          <a:stretch>
            <a:fillRect/>
          </a:stretch>
        </p:blipFill>
        <p:spPr>
          <a:xfrm>
            <a:off x="4011978" y="3537410"/>
            <a:ext cx="1855995" cy="52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64;p27"/>
          <p:cNvPicPr preferRelativeResize="0"/>
          <p:nvPr/>
        </p:nvPicPr>
        <p:blipFill>
          <a:blip r:embed="rId3">
            <a:alphaModFix/>
          </a:blip>
          <a:srcRect l="52459" t="74303" b="17222"/>
          <a:stretch>
            <a:fillRect/>
          </a:stretch>
        </p:blipFill>
        <p:spPr>
          <a:xfrm>
            <a:off x="4011978" y="4169854"/>
            <a:ext cx="1855995" cy="36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4;p27"/>
          <p:cNvPicPr preferRelativeResize="0"/>
          <p:nvPr/>
        </p:nvPicPr>
        <p:blipFill>
          <a:blip r:embed="rId3">
            <a:alphaModFix/>
          </a:blip>
          <a:srcRect l="53541" t="86374" r="-997" b="3643"/>
          <a:stretch>
            <a:fillRect/>
          </a:stretch>
        </p:blipFill>
        <p:spPr>
          <a:xfrm>
            <a:off x="4032174" y="4722076"/>
            <a:ext cx="1852672" cy="428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4807500" y="1086025"/>
            <a:ext cx="4187100" cy="41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1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Answer: </a:t>
            </a:r>
            <a:endParaRPr sz="21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1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Living is a distinctive characteristic of a living organism by which it </a:t>
            </a:r>
            <a:r>
              <a:rPr lang="en" sz="21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reproduces, grows, exhibits metabolism, sense and respond to stimuli.</a:t>
            </a: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" sz="21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lnSpc>
                <a:spcPct val="100000"/>
              </a:lnSpc>
              <a:buClr>
                <a:srgbClr val="000000"/>
              </a:buClr>
              <a:buSzTx/>
              <a:buNone/>
            </a:pPr>
            <a:r>
              <a:rPr lang="en-US" sz="21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 simple language, </a:t>
            </a:r>
            <a:r>
              <a:rPr lang="en-US" sz="21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Organisms that possess life is living</a:t>
            </a:r>
            <a:endParaRPr lang="en-US" sz="1400" b="1" dirty="0">
              <a:solidFill>
                <a:srgbClr val="000000"/>
              </a:solidFill>
            </a:endParaRPr>
          </a:p>
          <a:p>
            <a:pPr mar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21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 algn="just">
              <a:spcAft>
                <a:spcPts val="1600"/>
              </a:spcAft>
              <a:buSzPts val="1100"/>
              <a:buNone/>
            </a:pPr>
            <a:endParaRPr sz="2700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65500" y="219840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SzPts val="1100"/>
            </a:pPr>
            <a:r>
              <a:rPr lang="en" sz="3100" b="1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Q. What is living?</a:t>
            </a:r>
            <a:endParaRPr sz="6100" b="1"/>
          </a:p>
        </p:txBody>
      </p:sp>
      <p:sp>
        <p:nvSpPr>
          <p:cNvPr id="5" name="Rectangle 4"/>
          <p:cNvSpPr/>
          <p:nvPr/>
        </p:nvSpPr>
        <p:spPr>
          <a:xfrm>
            <a:off x="224628" y="3456497"/>
            <a:ext cx="42525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SzPts val="1100"/>
            </a:pPr>
            <a:r>
              <a:rPr lang="en-US" sz="20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Literally, living is noun and adjective for it is alive (not dead)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A9363-8508-8F4D-9733-1693AF5A2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7270"/>
              </p:ext>
            </p:extLst>
          </p:nvPr>
        </p:nvGraphicFramePr>
        <p:xfrm>
          <a:off x="108284" y="716503"/>
          <a:ext cx="8915401" cy="2651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18937">
                  <a:extLst>
                    <a:ext uri="{9D8B030D-6E8A-4147-A177-3AD203B41FA5}">
                      <a16:colId xmlns:a16="http://schemas.microsoft.com/office/drawing/2014/main" val="649674837"/>
                    </a:ext>
                  </a:extLst>
                </a:gridCol>
                <a:gridCol w="1179095">
                  <a:extLst>
                    <a:ext uri="{9D8B030D-6E8A-4147-A177-3AD203B41FA5}">
                      <a16:colId xmlns:a16="http://schemas.microsoft.com/office/drawing/2014/main" val="1549546306"/>
                    </a:ext>
                  </a:extLst>
                </a:gridCol>
                <a:gridCol w="986589">
                  <a:extLst>
                    <a:ext uri="{9D8B030D-6E8A-4147-A177-3AD203B41FA5}">
                      <a16:colId xmlns:a16="http://schemas.microsoft.com/office/drawing/2014/main" val="3094091203"/>
                    </a:ext>
                  </a:extLst>
                </a:gridCol>
                <a:gridCol w="1419727">
                  <a:extLst>
                    <a:ext uri="{9D8B030D-6E8A-4147-A177-3AD203B41FA5}">
                      <a16:colId xmlns:a16="http://schemas.microsoft.com/office/drawing/2014/main" val="3214670382"/>
                    </a:ext>
                  </a:extLst>
                </a:gridCol>
                <a:gridCol w="1094873">
                  <a:extLst>
                    <a:ext uri="{9D8B030D-6E8A-4147-A177-3AD203B41FA5}">
                      <a16:colId xmlns:a16="http://schemas.microsoft.com/office/drawing/2014/main" val="3818951828"/>
                    </a:ext>
                  </a:extLst>
                </a:gridCol>
                <a:gridCol w="1600381">
                  <a:extLst>
                    <a:ext uri="{9D8B030D-6E8A-4147-A177-3AD203B41FA5}">
                      <a16:colId xmlns:a16="http://schemas.microsoft.com/office/drawing/2014/main" val="2973101827"/>
                    </a:ext>
                  </a:extLst>
                </a:gridCol>
                <a:gridCol w="1515799">
                  <a:extLst>
                    <a:ext uri="{9D8B030D-6E8A-4147-A177-3AD203B41FA5}">
                      <a16:colId xmlns:a16="http://schemas.microsoft.com/office/drawing/2014/main" val="4155933256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Common Name 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chemeClr val="bg1"/>
                          </a:solidFill>
                          <a:effectLst/>
                        </a:rPr>
                        <a:t>Biological Name 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Genus 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chemeClr val="bg1"/>
                          </a:solidFill>
                          <a:effectLst/>
                        </a:rPr>
                        <a:t>Family 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chemeClr val="bg1"/>
                          </a:solidFill>
                          <a:effectLst/>
                        </a:rPr>
                        <a:t>Order 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chemeClr val="bg1"/>
                          </a:solidFill>
                          <a:effectLst/>
                        </a:rPr>
                        <a:t>Class </a:t>
                      </a:r>
                      <a:endParaRPr lang="en-IN" sz="28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Phylum/ Division </a:t>
                      </a:r>
                      <a:endParaRPr lang="en-IN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27877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effectLst/>
                        </a:rPr>
                        <a:t>Man </a:t>
                      </a:r>
                      <a:endParaRPr lang="en-IN" sz="2800" b="1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1" dirty="0">
                          <a:solidFill>
                            <a:srgbClr val="FFFF00"/>
                          </a:solidFill>
                          <a:effectLst/>
                        </a:rPr>
                        <a:t>Homo sapiens </a:t>
                      </a:r>
                      <a:endParaRPr lang="en-IN" sz="2400" i="1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FFFF00"/>
                          </a:solidFill>
                          <a:effectLst/>
                        </a:rPr>
                        <a:t>Homo </a:t>
                      </a:r>
                      <a:endParaRPr lang="en-IN" sz="240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FFFF00"/>
                          </a:solidFill>
                          <a:effectLst/>
                        </a:rPr>
                        <a:t>Hominidae </a:t>
                      </a:r>
                      <a:endParaRPr lang="en-IN" sz="240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 err="1">
                          <a:solidFill>
                            <a:srgbClr val="FFFF00"/>
                          </a:solidFill>
                          <a:effectLst/>
                        </a:rPr>
                        <a:t>Primata</a:t>
                      </a:r>
                      <a:r>
                        <a:rPr lang="en-IN" sz="1400" b="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endParaRPr lang="en-IN" sz="240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rgbClr val="FFFF00"/>
                          </a:solidFill>
                          <a:effectLst/>
                        </a:rPr>
                        <a:t>Mammalia </a:t>
                      </a:r>
                      <a:endParaRPr lang="en-IN" sz="240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FFFF00"/>
                          </a:solidFill>
                          <a:effectLst/>
                        </a:rPr>
                        <a:t>Chordata </a:t>
                      </a:r>
                      <a:endParaRPr lang="en-IN" sz="240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103022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IN" sz="1600" b="1">
                          <a:solidFill>
                            <a:schemeClr val="bg1"/>
                          </a:solidFill>
                          <a:effectLst/>
                        </a:rPr>
                        <a:t>Housefly </a:t>
                      </a:r>
                      <a:endParaRPr lang="en-IN" sz="28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1" dirty="0">
                          <a:solidFill>
                            <a:schemeClr val="bg1"/>
                          </a:solidFill>
                          <a:effectLst/>
                        </a:rPr>
                        <a:t>Musca domestica </a:t>
                      </a:r>
                      <a:endParaRPr lang="en-IN" sz="2400" i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Musca </a:t>
                      </a:r>
                      <a:endParaRPr lang="en-IN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Muscidae </a:t>
                      </a:r>
                      <a:endParaRPr lang="en-IN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bg1"/>
                          </a:solidFill>
                          <a:effectLst/>
                        </a:rPr>
                        <a:t>Diptera </a:t>
                      </a:r>
                      <a:endParaRPr lang="en-IN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 err="1">
                          <a:solidFill>
                            <a:schemeClr val="bg1"/>
                          </a:solidFill>
                          <a:effectLst/>
                        </a:rPr>
                        <a:t>Insecta</a:t>
                      </a:r>
                      <a:r>
                        <a:rPr lang="en-IN" sz="1400" b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IN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bg1"/>
                          </a:solidFill>
                          <a:effectLst/>
                        </a:rPr>
                        <a:t>Arthropoda </a:t>
                      </a:r>
                      <a:endParaRPr lang="en-IN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850535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effectLst/>
                        </a:rPr>
                        <a:t>Mango </a:t>
                      </a:r>
                      <a:endParaRPr lang="en-IN" sz="2800" b="1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1" dirty="0">
                          <a:solidFill>
                            <a:srgbClr val="FFFF00"/>
                          </a:solidFill>
                          <a:effectLst/>
                        </a:rPr>
                        <a:t>Mangifera indica </a:t>
                      </a:r>
                      <a:endParaRPr lang="en-IN" sz="2400" i="1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FFFF00"/>
                          </a:solidFill>
                          <a:effectLst/>
                        </a:rPr>
                        <a:t>Mangifera </a:t>
                      </a:r>
                      <a:endParaRPr lang="en-IN" sz="240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 err="1">
                          <a:solidFill>
                            <a:srgbClr val="FFFF00"/>
                          </a:solidFill>
                          <a:effectLst/>
                        </a:rPr>
                        <a:t>Anacardiaceae</a:t>
                      </a:r>
                      <a:r>
                        <a:rPr lang="en-IN" sz="1400" b="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endParaRPr lang="en-IN" sz="240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FFFF00"/>
                          </a:solidFill>
                          <a:effectLst/>
                        </a:rPr>
                        <a:t>Sapindales </a:t>
                      </a:r>
                      <a:endParaRPr lang="en-IN" sz="240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FFFF00"/>
                          </a:solidFill>
                          <a:effectLst/>
                        </a:rPr>
                        <a:t>Dicotyledonae </a:t>
                      </a:r>
                      <a:endParaRPr lang="en-IN" sz="240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rgbClr val="FFFF00"/>
                          </a:solidFill>
                          <a:effectLst/>
                        </a:rPr>
                        <a:t>Angiospermae </a:t>
                      </a:r>
                      <a:endParaRPr lang="en-IN" sz="2400" dirty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98368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Wheat </a:t>
                      </a:r>
                      <a:endParaRPr lang="en-IN" sz="2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1" dirty="0">
                          <a:solidFill>
                            <a:schemeClr val="bg1"/>
                          </a:solidFill>
                          <a:effectLst/>
                        </a:rPr>
                        <a:t>Triticum </a:t>
                      </a:r>
                      <a:r>
                        <a:rPr lang="en-IN" sz="1400" b="0" i="1" dirty="0" err="1">
                          <a:solidFill>
                            <a:schemeClr val="bg1"/>
                          </a:solidFill>
                          <a:effectLst/>
                        </a:rPr>
                        <a:t>aestivum</a:t>
                      </a:r>
                      <a:r>
                        <a:rPr lang="en-IN" sz="1400" b="0" i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IN" sz="2400" i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bg1"/>
                          </a:solidFill>
                          <a:effectLst/>
                        </a:rPr>
                        <a:t>Triticum </a:t>
                      </a:r>
                      <a:endParaRPr lang="en-IN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Poaceae </a:t>
                      </a:r>
                      <a:endParaRPr lang="en-IN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Poales </a:t>
                      </a:r>
                      <a:endParaRPr lang="en-IN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chemeClr val="bg1"/>
                          </a:solidFill>
                          <a:effectLst/>
                        </a:rPr>
                        <a:t>Monocotyledonae </a:t>
                      </a:r>
                      <a:endParaRPr lang="en-IN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dirty="0">
                          <a:solidFill>
                            <a:schemeClr val="bg1"/>
                          </a:solidFill>
                          <a:effectLst/>
                        </a:rPr>
                        <a:t>Angiospermae </a:t>
                      </a:r>
                      <a:endParaRPr lang="en-IN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922057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40CDAAB-CD81-914B-BA81-A86D0C1E3D4D}"/>
              </a:ext>
            </a:extLst>
          </p:cNvPr>
          <p:cNvSpPr/>
          <p:nvPr/>
        </p:nvSpPr>
        <p:spPr>
          <a:xfrm>
            <a:off x="1931798" y="290581"/>
            <a:ext cx="51042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Table Organisms with their Taxonomic categories </a:t>
            </a:r>
          </a:p>
        </p:txBody>
      </p:sp>
    </p:spTree>
    <p:extLst>
      <p:ext uri="{BB962C8B-B14F-4D97-AF65-F5344CB8AC3E}">
        <p14:creationId xmlns:p14="http://schemas.microsoft.com/office/powerpoint/2010/main" val="1494723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464100" y="55124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indent="-57150">
              <a:defRPr/>
            </a:pPr>
            <a:r>
              <a:rPr lang="en" sz="2900" b="1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Mnemonic for taxonomy order</a:t>
            </a:r>
            <a:endParaRPr sz="3100">
              <a:solidFill>
                <a:srgbClr val="FFFFFF"/>
              </a:solidFill>
            </a:endParaRP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95" y="1293333"/>
            <a:ext cx="4259362" cy="3683616"/>
          </a:xfrm>
          <a:prstGeom prst="rect">
            <a:avLst/>
          </a:prstGeom>
        </p:spPr>
      </p:pic>
      <p:sp>
        <p:nvSpPr>
          <p:cNvPr id="6" name="Google Shape;171;p28">
            <a:extLst>
              <a:ext uri="{FF2B5EF4-FFF2-40B4-BE49-F238E27FC236}">
                <a16:creationId xmlns:a16="http://schemas.microsoft.com/office/drawing/2014/main" id="{61123B59-1EEF-1A45-9956-365B08EDC719}"/>
              </a:ext>
            </a:extLst>
          </p:cNvPr>
          <p:cNvSpPr txBox="1"/>
          <p:nvPr/>
        </p:nvSpPr>
        <p:spPr>
          <a:xfrm>
            <a:off x="4724400" y="1201892"/>
            <a:ext cx="1731900" cy="41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" sz="35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 </a:t>
            </a:r>
            <a:r>
              <a:rPr lang="en" sz="35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hillip </a:t>
            </a:r>
            <a:r>
              <a:rPr lang="en" sz="35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</a:t>
            </a:r>
            <a:r>
              <a:rPr lang="en" sz="35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lang="en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rder </a:t>
            </a:r>
            <a:r>
              <a:rPr lang="en" sz="35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lang="en" sz="35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</a:t>
            </a:r>
            <a:r>
              <a:rPr lang="en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ood </a:t>
            </a:r>
            <a:r>
              <a:rPr lang="en" sz="35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3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oup</a:t>
            </a:r>
            <a:endParaRPr sz="35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464100" y="34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indent="-57150" algn="ctr">
              <a:defRPr/>
            </a:pPr>
            <a:r>
              <a:rPr lang="en" sz="2900" b="1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Terminology</a:t>
            </a:r>
            <a:endParaRPr sz="3100">
              <a:solidFill>
                <a:srgbClr val="FFFFFF"/>
              </a:solidFill>
            </a:endParaRPr>
          </a:p>
        </p:txBody>
      </p:sp>
      <p:graphicFrame>
        <p:nvGraphicFramePr>
          <p:cNvPr id="178" name="Google Shape;178;p29"/>
          <p:cNvGraphicFramePr/>
          <p:nvPr>
            <p:extLst>
              <p:ext uri="{D42A27DB-BD31-4B8C-83A1-F6EECF244321}">
                <p14:modId xmlns:p14="http://schemas.microsoft.com/office/powerpoint/2010/main" val="83407106"/>
              </p:ext>
            </p:extLst>
          </p:nvPr>
        </p:nvGraphicFramePr>
        <p:xfrm>
          <a:off x="375225" y="1068526"/>
          <a:ext cx="8520600" cy="40336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3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 dirty="0">
                          <a:solidFill>
                            <a:schemeClr val="bg1"/>
                          </a:solidFill>
                          <a:sym typeface="Times New Roman"/>
                        </a:rPr>
                        <a:t>Term</a:t>
                      </a:r>
                      <a:endParaRPr sz="1900" b="1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 dirty="0" err="1">
                          <a:solidFill>
                            <a:schemeClr val="bg1"/>
                          </a:solidFill>
                          <a:sym typeface="Times New Roman"/>
                        </a:rPr>
                        <a:t>Explaination</a:t>
                      </a:r>
                      <a:endParaRPr sz="1900" b="1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bg1"/>
                          </a:solidFill>
                          <a:sym typeface="Times New Roman"/>
                        </a:rPr>
                        <a:t>Species</a:t>
                      </a:r>
                      <a:endParaRPr sz="1900" b="1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bg1"/>
                          </a:solidFill>
                          <a:sym typeface="Times New Roman"/>
                        </a:rPr>
                        <a:t>Genus</a:t>
                      </a:r>
                      <a:endParaRPr sz="1900" b="1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bg1"/>
                          </a:solidFill>
                          <a:sym typeface="Times New Roman"/>
                        </a:rPr>
                        <a:t>Family</a:t>
                      </a:r>
                      <a:endParaRPr sz="1900" b="1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bg1"/>
                          </a:solidFill>
                          <a:sym typeface="Times New Roman"/>
                        </a:rPr>
                        <a:t>Order</a:t>
                      </a:r>
                      <a:endParaRPr sz="1900" b="1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bg1"/>
                          </a:solidFill>
                          <a:sym typeface="Times New Roman"/>
                        </a:rPr>
                        <a:t>Class</a:t>
                      </a:r>
                      <a:endParaRPr sz="1900" b="1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bg1"/>
                          </a:solidFill>
                          <a:sym typeface="Times New Roman"/>
                        </a:rPr>
                        <a:t>Phylum</a:t>
                      </a:r>
                      <a:endParaRPr sz="1900" b="1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chemeClr val="bg1"/>
                          </a:solidFill>
                          <a:sym typeface="Times New Roman"/>
                        </a:rPr>
                        <a:t>Kingdom</a:t>
                      </a:r>
                      <a:endParaRPr sz="1900" b="1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647023" y="1549288"/>
            <a:ext cx="721054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group of organisms having similar characteristics and are </a:t>
            </a:r>
            <a:r>
              <a:rPr lang="en-US" sz="19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able to interbreed to produce fertile offspring.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1647022" y="2307006"/>
            <a:ext cx="3776996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 of </a:t>
            </a:r>
            <a:r>
              <a:rPr lang="en-US" sz="19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closely related species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47022" y="2802765"/>
            <a:ext cx="262604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of </a:t>
            </a:r>
            <a:r>
              <a:rPr lang="en-US" sz="19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genera</a:t>
            </a:r>
          </a:p>
        </p:txBody>
      </p:sp>
      <p:sp>
        <p:nvSpPr>
          <p:cNvPr id="7" name="Rectangle 6"/>
          <p:cNvSpPr/>
          <p:nvPr/>
        </p:nvSpPr>
        <p:spPr>
          <a:xfrm>
            <a:off x="1647022" y="3201819"/>
            <a:ext cx="724359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9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Assemblage of families </a:t>
            </a: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exhibits few similar characteristics.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7023" y="3717165"/>
            <a:ext cx="520847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Taxonomic category which include</a:t>
            </a:r>
            <a:r>
              <a:rPr lang="en-US" sz="19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related orders.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7022" y="4190890"/>
            <a:ext cx="480612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</a:t>
            </a:r>
            <a:r>
              <a:rPr lang="en-US" sz="19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taxon</a:t>
            </a: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characterised</a:t>
            </a: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</a:t>
            </a:r>
            <a:r>
              <a:rPr lang="en-US" sz="19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of classes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47023" y="4653599"/>
            <a:ext cx="416011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 rank </a:t>
            </a:r>
            <a:r>
              <a:rPr lang="en-US" sz="19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categorising</a:t>
            </a:r>
            <a:r>
              <a:rPr lang="en-US" sz="1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phyla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0" y="2352097"/>
            <a:ext cx="91440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defRPr/>
            </a:pPr>
            <a:r>
              <a:rPr lang="en-IN" sz="2400" b="1" dirty="0">
                <a:solidFill>
                  <a:srgbClr val="FFFFFF"/>
                </a:solidFill>
                <a:latin typeface="Bookman Old Style" pitchFamily="18" charset="0"/>
                <a:ea typeface="Economica"/>
                <a:cs typeface="Economica"/>
                <a:sym typeface="Economica"/>
              </a:rPr>
              <a:t>Taxonomical Aids</a:t>
            </a:r>
            <a:endParaRPr lang="en-IN" sz="1800" b="1" dirty="0">
              <a:solidFill>
                <a:srgbClr val="FFFFFF"/>
              </a:solidFill>
              <a:latin typeface="Bookman Old Style" pitchFamily="18" charset="0"/>
              <a:ea typeface="Economica"/>
              <a:cs typeface="Economica"/>
              <a:sym typeface="Economic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52539" y="1100435"/>
            <a:ext cx="85206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latin typeface="Bookman Old Style" pitchFamily="18" charset="0"/>
              </a:rPr>
              <a:t>Chapter 1 The Living World</a:t>
            </a:r>
            <a:endParaRPr lang="en-US" sz="2400" b="1" dirty="0">
              <a:solidFill>
                <a:srgbClr val="FFFFFF"/>
              </a:solidFill>
              <a:latin typeface="Bookman Old Style" pitchFamily="18" charset="0"/>
              <a:ea typeface="Economica"/>
              <a:cs typeface="Economica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5372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/>
        </p:nvSpPr>
        <p:spPr>
          <a:xfrm>
            <a:off x="92690" y="859"/>
            <a:ext cx="88799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indent="-57150" algn="just">
              <a:buSzPts val="1100"/>
              <a:defRPr/>
            </a:pPr>
            <a:r>
              <a:rPr lang="en" sz="2100" b="1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Taxonomic aids: </a:t>
            </a:r>
            <a:r>
              <a:rPr lang="en" sz="1500" b="1" dirty="0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Techniques, </a:t>
            </a:r>
            <a:r>
              <a:rPr lang="en" sz="1500" b="1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procedures, tools, </a:t>
            </a:r>
            <a:r>
              <a:rPr lang="en" sz="1500" b="1" dirty="0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sources of information </a:t>
            </a:r>
            <a:r>
              <a:rPr lang="en" sz="1500" b="1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that are useful in taxonomy (</a:t>
            </a:r>
            <a:r>
              <a:rPr lang="en" sz="1500" i="1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for identification and classification of organisms</a:t>
            </a:r>
            <a:r>
              <a:rPr lang="en" sz="1500" b="1" dirty="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)</a:t>
            </a:r>
            <a:endParaRPr sz="1700" b="1" dirty="0">
              <a:solidFill>
                <a:srgbClr val="FFFFFF"/>
              </a:solidFill>
            </a:endParaRPr>
          </a:p>
        </p:txBody>
      </p:sp>
      <p:grpSp>
        <p:nvGrpSpPr>
          <p:cNvPr id="184" name="Google Shape;184;p30"/>
          <p:cNvGrpSpPr/>
          <p:nvPr/>
        </p:nvGrpSpPr>
        <p:grpSpPr>
          <a:xfrm>
            <a:off x="92691" y="852143"/>
            <a:ext cx="9039205" cy="566897"/>
            <a:chOff x="104723" y="987500"/>
            <a:chExt cx="9039205" cy="566897"/>
          </a:xfrm>
        </p:grpSpPr>
        <p:grpSp>
          <p:nvGrpSpPr>
            <p:cNvPr id="185" name="Google Shape;185;p30"/>
            <p:cNvGrpSpPr/>
            <p:nvPr/>
          </p:nvGrpSpPr>
          <p:grpSpPr>
            <a:xfrm>
              <a:off x="104723" y="987500"/>
              <a:ext cx="9039205" cy="566628"/>
              <a:chOff x="424814" y="1177875"/>
              <a:chExt cx="8294370" cy="849900"/>
            </a:xfrm>
          </p:grpSpPr>
          <p:sp>
            <p:nvSpPr>
              <p:cNvPr id="186" name="Google Shape;186;p30"/>
              <p:cNvSpPr/>
              <p:nvPr/>
            </p:nvSpPr>
            <p:spPr>
              <a:xfrm>
                <a:off x="2927684" y="1177875"/>
                <a:ext cx="5791500" cy="849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  <p:sp>
            <p:nvSpPr>
              <p:cNvPr id="187" name="Google Shape;187;p30"/>
              <p:cNvSpPr/>
              <p:nvPr/>
            </p:nvSpPr>
            <p:spPr>
              <a:xfrm>
                <a:off x="424814" y="1177875"/>
                <a:ext cx="2928712" cy="849900"/>
              </a:xfrm>
              <a:prstGeom prst="homePlate">
                <a:avLst>
                  <a:gd name="adj" fmla="val 26719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</p:grpSp>
        <p:sp>
          <p:nvSpPr>
            <p:cNvPr id="188" name="Google Shape;188;p30"/>
            <p:cNvSpPr txBox="1"/>
            <p:nvPr/>
          </p:nvSpPr>
          <p:spPr>
            <a:xfrm>
              <a:off x="229898" y="987697"/>
              <a:ext cx="2639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indent="-222250" algn="just">
                <a:buClr>
                  <a:srgbClr val="231F20"/>
                </a:buClr>
                <a:buSzPts val="1700"/>
                <a:buFont typeface="Bookman Old Style"/>
                <a:buAutoNum type="arabicPeriod"/>
                <a:defRPr/>
              </a:pPr>
              <a:r>
                <a:rPr lang="en" sz="1700" b="1" dirty="0">
                  <a:solidFill>
                    <a:srgbClr val="231F2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Herbarium</a:t>
              </a:r>
              <a:endParaRPr sz="2300" b="1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89" name="Google Shape;189;p30"/>
            <p:cNvSpPr txBox="1"/>
            <p:nvPr/>
          </p:nvSpPr>
          <p:spPr>
            <a:xfrm>
              <a:off x="3434830" y="987668"/>
              <a:ext cx="5570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  <a:defRPr/>
              </a:pPr>
              <a:r>
                <a:rPr lang="en" sz="1600" b="1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Storehouse </a:t>
              </a:r>
              <a:r>
                <a:rPr lang="en" sz="16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of </a:t>
              </a:r>
              <a:r>
                <a:rPr lang="en" sz="1600" b="1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herbarium sheets</a:t>
              </a:r>
              <a:endParaRPr sz="1600" b="1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90" name="Google Shape;190;p30"/>
          <p:cNvGrpSpPr/>
          <p:nvPr/>
        </p:nvGrpSpPr>
        <p:grpSpPr>
          <a:xfrm>
            <a:off x="92691" y="1471190"/>
            <a:ext cx="9111464" cy="820882"/>
            <a:chOff x="104722" y="1606546"/>
            <a:chExt cx="9111464" cy="566852"/>
          </a:xfrm>
        </p:grpSpPr>
        <p:grpSp>
          <p:nvGrpSpPr>
            <p:cNvPr id="191" name="Google Shape;191;p30"/>
            <p:cNvGrpSpPr/>
            <p:nvPr/>
          </p:nvGrpSpPr>
          <p:grpSpPr>
            <a:xfrm>
              <a:off x="104722" y="1606546"/>
              <a:ext cx="9039192" cy="566628"/>
              <a:chOff x="424813" y="2075689"/>
              <a:chExt cx="8294359" cy="849900"/>
            </a:xfrm>
          </p:grpSpPr>
          <p:sp>
            <p:nvSpPr>
              <p:cNvPr id="192" name="Google Shape;192;p30"/>
              <p:cNvSpPr/>
              <p:nvPr/>
            </p:nvSpPr>
            <p:spPr>
              <a:xfrm>
                <a:off x="2927672" y="2075689"/>
                <a:ext cx="5791500" cy="849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  <p:sp>
            <p:nvSpPr>
              <p:cNvPr id="193" name="Google Shape;193;p30"/>
              <p:cNvSpPr/>
              <p:nvPr/>
            </p:nvSpPr>
            <p:spPr>
              <a:xfrm>
                <a:off x="424813" y="2075689"/>
                <a:ext cx="2973073" cy="849900"/>
              </a:xfrm>
              <a:prstGeom prst="homePlate">
                <a:avLst>
                  <a:gd name="adj" fmla="val 26719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</p:grpSp>
        <p:sp>
          <p:nvSpPr>
            <p:cNvPr id="194" name="Google Shape;194;p30"/>
            <p:cNvSpPr txBox="1"/>
            <p:nvPr/>
          </p:nvSpPr>
          <p:spPr>
            <a:xfrm>
              <a:off x="229898" y="1606688"/>
              <a:ext cx="2639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>
                <a:defRPr/>
              </a:pPr>
              <a:r>
                <a:rPr lang="en" sz="1700" b="1" dirty="0">
                  <a:solidFill>
                    <a:srgbClr val="231F2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2. Museum</a:t>
              </a:r>
              <a:endParaRPr sz="2300" b="1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95" name="Google Shape;195;p30"/>
            <p:cNvSpPr txBox="1"/>
            <p:nvPr/>
          </p:nvSpPr>
          <p:spPr>
            <a:xfrm>
              <a:off x="3296649" y="1606698"/>
              <a:ext cx="5919537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  <a:defRPr/>
              </a:pPr>
              <a:r>
                <a:rPr lang="en" sz="1600" b="1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Building </a:t>
              </a:r>
              <a:r>
                <a:rPr lang="en" sz="16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for </a:t>
              </a:r>
              <a:r>
                <a:rPr lang="en" sz="1600" b="1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preservation of dead plants and animal specimens </a:t>
              </a:r>
              <a:r>
                <a:rPr lang="en" sz="16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in the container/jar by adding preservative solution like[</a:t>
              </a:r>
              <a:r>
                <a:rPr lang="en-IN" sz="1200" b="1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ethanol </a:t>
              </a:r>
              <a:r>
                <a:rPr lang="en-IN" sz="12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or isopropyl alcohol, </a:t>
              </a:r>
              <a:r>
                <a:rPr lang="en-IN" sz="1200" b="1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formalin</a:t>
              </a:r>
              <a:r>
                <a:rPr lang="en-IN" sz="12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 = formaldehyde +  water), etc</a:t>
              </a:r>
              <a:r>
                <a:rPr lang="en-IN" sz="16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]</a:t>
              </a:r>
              <a:endParaRPr sz="1600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96" name="Google Shape;196;p30"/>
          <p:cNvGrpSpPr/>
          <p:nvPr/>
        </p:nvGrpSpPr>
        <p:grpSpPr>
          <a:xfrm>
            <a:off x="92691" y="2342902"/>
            <a:ext cx="9039192" cy="569352"/>
            <a:chOff x="104722" y="2225591"/>
            <a:chExt cx="9039192" cy="569352"/>
          </a:xfrm>
        </p:grpSpPr>
        <p:grpSp>
          <p:nvGrpSpPr>
            <p:cNvPr id="197" name="Google Shape;197;p30"/>
            <p:cNvGrpSpPr/>
            <p:nvPr/>
          </p:nvGrpSpPr>
          <p:grpSpPr>
            <a:xfrm>
              <a:off x="104722" y="2225591"/>
              <a:ext cx="9039192" cy="566650"/>
              <a:chOff x="424813" y="2974405"/>
              <a:chExt cx="8294359" cy="849933"/>
            </a:xfrm>
          </p:grpSpPr>
          <p:sp>
            <p:nvSpPr>
              <p:cNvPr id="198" name="Google Shape;198;p30"/>
              <p:cNvSpPr/>
              <p:nvPr/>
            </p:nvSpPr>
            <p:spPr>
              <a:xfrm>
                <a:off x="2927672" y="2974438"/>
                <a:ext cx="5791500" cy="849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>
                <a:off x="424813" y="2974405"/>
                <a:ext cx="2973073" cy="849900"/>
              </a:xfrm>
              <a:prstGeom prst="homePlate">
                <a:avLst>
                  <a:gd name="adj" fmla="val 26719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</p:grpSp>
        <p:sp>
          <p:nvSpPr>
            <p:cNvPr id="200" name="Google Shape;200;p30"/>
            <p:cNvSpPr txBox="1"/>
            <p:nvPr/>
          </p:nvSpPr>
          <p:spPr>
            <a:xfrm>
              <a:off x="229898" y="2225732"/>
              <a:ext cx="2639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>
                <a:defRPr/>
              </a:pPr>
              <a:r>
                <a:rPr lang="en" sz="1700" b="1" dirty="0">
                  <a:solidFill>
                    <a:srgbClr val="231F2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3. Botanical garden</a:t>
              </a:r>
              <a:endParaRPr sz="1900" b="1" dirty="0"/>
            </a:p>
          </p:txBody>
        </p:sp>
        <p:sp>
          <p:nvSpPr>
            <p:cNvPr id="201" name="Google Shape;201;p30"/>
            <p:cNvSpPr txBox="1"/>
            <p:nvPr/>
          </p:nvSpPr>
          <p:spPr>
            <a:xfrm>
              <a:off x="3434830" y="2228243"/>
              <a:ext cx="5570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  <a:defRPr/>
              </a:pPr>
              <a:r>
                <a:rPr lang="en" sz="1600" b="1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Garden</a:t>
              </a:r>
              <a:r>
                <a:rPr lang="en" sz="16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 for the exhibition and scientific study of plants</a:t>
              </a:r>
              <a:endParaRPr sz="1600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202" name="Google Shape;202;p30"/>
          <p:cNvGrpSpPr/>
          <p:nvPr/>
        </p:nvGrpSpPr>
        <p:grpSpPr>
          <a:xfrm>
            <a:off x="92691" y="3634194"/>
            <a:ext cx="9039192" cy="568385"/>
            <a:chOff x="104722" y="3492818"/>
            <a:chExt cx="9039192" cy="568385"/>
          </a:xfrm>
        </p:grpSpPr>
        <p:grpSp>
          <p:nvGrpSpPr>
            <p:cNvPr id="203" name="Google Shape;203;p30"/>
            <p:cNvGrpSpPr/>
            <p:nvPr/>
          </p:nvGrpSpPr>
          <p:grpSpPr>
            <a:xfrm>
              <a:off x="104722" y="3492818"/>
              <a:ext cx="9039192" cy="566650"/>
              <a:chOff x="424813" y="3871259"/>
              <a:chExt cx="8294359" cy="849933"/>
            </a:xfrm>
          </p:grpSpPr>
          <p:sp>
            <p:nvSpPr>
              <p:cNvPr id="204" name="Google Shape;204;p30"/>
              <p:cNvSpPr/>
              <p:nvPr/>
            </p:nvSpPr>
            <p:spPr>
              <a:xfrm>
                <a:off x="2927672" y="3871292"/>
                <a:ext cx="5791500" cy="849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  <p:sp>
            <p:nvSpPr>
              <p:cNvPr id="205" name="Google Shape;205;p30"/>
              <p:cNvSpPr/>
              <p:nvPr/>
            </p:nvSpPr>
            <p:spPr>
              <a:xfrm>
                <a:off x="424813" y="3871259"/>
                <a:ext cx="2973073" cy="849900"/>
              </a:xfrm>
              <a:prstGeom prst="homePlate">
                <a:avLst>
                  <a:gd name="adj" fmla="val 26719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 dirty="0"/>
              </a:p>
            </p:txBody>
          </p:sp>
        </p:grpSp>
        <p:sp>
          <p:nvSpPr>
            <p:cNvPr id="206" name="Google Shape;206;p30"/>
            <p:cNvSpPr txBox="1"/>
            <p:nvPr/>
          </p:nvSpPr>
          <p:spPr>
            <a:xfrm>
              <a:off x="229898" y="3492935"/>
              <a:ext cx="2639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>
                <a:defRPr/>
              </a:pPr>
              <a:r>
                <a:rPr lang="en" sz="1700" b="1" dirty="0">
                  <a:solidFill>
                    <a:srgbClr val="231F2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5. Key</a:t>
              </a:r>
              <a:endParaRPr sz="2300" b="1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07" name="Google Shape;207;p30"/>
            <p:cNvSpPr txBox="1"/>
            <p:nvPr/>
          </p:nvSpPr>
          <p:spPr>
            <a:xfrm>
              <a:off x="3434830" y="3494503"/>
              <a:ext cx="5570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  <a:defRPr/>
              </a:pPr>
              <a:r>
                <a:rPr lang="en" sz="16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May be </a:t>
              </a:r>
              <a:r>
                <a:rPr lang="en" sz="1600" b="1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dichotomous key </a:t>
              </a:r>
              <a:r>
                <a:rPr lang="en" sz="16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or </a:t>
              </a:r>
              <a:r>
                <a:rPr lang="en" sz="1600" b="1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polychotomous key</a:t>
              </a:r>
              <a:endParaRPr sz="1600" b="1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208" name="Google Shape;208;p30"/>
          <p:cNvGrpSpPr/>
          <p:nvPr/>
        </p:nvGrpSpPr>
        <p:grpSpPr>
          <a:xfrm>
            <a:off x="92691" y="2986035"/>
            <a:ext cx="9039192" cy="568384"/>
            <a:chOff x="104722" y="2844659"/>
            <a:chExt cx="9039192" cy="568384"/>
          </a:xfrm>
        </p:grpSpPr>
        <p:grpSp>
          <p:nvGrpSpPr>
            <p:cNvPr id="209" name="Google Shape;209;p30"/>
            <p:cNvGrpSpPr/>
            <p:nvPr/>
          </p:nvGrpSpPr>
          <p:grpSpPr>
            <a:xfrm>
              <a:off x="104722" y="2844659"/>
              <a:ext cx="9039192" cy="566650"/>
              <a:chOff x="424813" y="3871259"/>
              <a:chExt cx="8294359" cy="849933"/>
            </a:xfrm>
          </p:grpSpPr>
          <p:sp>
            <p:nvSpPr>
              <p:cNvPr id="210" name="Google Shape;210;p30"/>
              <p:cNvSpPr/>
              <p:nvPr/>
            </p:nvSpPr>
            <p:spPr>
              <a:xfrm>
                <a:off x="2927672" y="3871292"/>
                <a:ext cx="5791500" cy="849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  <p:sp>
            <p:nvSpPr>
              <p:cNvPr id="211" name="Google Shape;211;p30"/>
              <p:cNvSpPr/>
              <p:nvPr/>
            </p:nvSpPr>
            <p:spPr>
              <a:xfrm>
                <a:off x="424813" y="3871259"/>
                <a:ext cx="2973073" cy="849900"/>
              </a:xfrm>
              <a:prstGeom prst="homePlate">
                <a:avLst>
                  <a:gd name="adj" fmla="val 26719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</p:grpSp>
        <p:sp>
          <p:nvSpPr>
            <p:cNvPr id="212" name="Google Shape;212;p30"/>
            <p:cNvSpPr txBox="1"/>
            <p:nvPr/>
          </p:nvSpPr>
          <p:spPr>
            <a:xfrm>
              <a:off x="229898" y="2844776"/>
              <a:ext cx="2639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>
                <a:defRPr/>
              </a:pPr>
              <a:r>
                <a:rPr lang="en" sz="1700" b="1" dirty="0">
                  <a:solidFill>
                    <a:srgbClr val="231F2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4. Zoological park</a:t>
              </a:r>
              <a:endParaRPr sz="2300" b="1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13" name="Google Shape;213;p30"/>
            <p:cNvSpPr txBox="1"/>
            <p:nvPr/>
          </p:nvSpPr>
          <p:spPr>
            <a:xfrm>
              <a:off x="3434830" y="2846343"/>
              <a:ext cx="5570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  <a:defRPr/>
              </a:pPr>
              <a:r>
                <a:rPr lang="en" sz="1600" dirty="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Ferocious animals are managed within artificial enclosures and displayed to the public for study.</a:t>
              </a:r>
              <a:endParaRPr sz="1600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214" name="Google Shape;214;p30"/>
          <p:cNvGrpSpPr/>
          <p:nvPr/>
        </p:nvGrpSpPr>
        <p:grpSpPr>
          <a:xfrm>
            <a:off x="92691" y="4295016"/>
            <a:ext cx="9039192" cy="568385"/>
            <a:chOff x="104722" y="4153640"/>
            <a:chExt cx="9039192" cy="568385"/>
          </a:xfrm>
        </p:grpSpPr>
        <p:grpSp>
          <p:nvGrpSpPr>
            <p:cNvPr id="215" name="Google Shape;215;p30"/>
            <p:cNvGrpSpPr/>
            <p:nvPr/>
          </p:nvGrpSpPr>
          <p:grpSpPr>
            <a:xfrm>
              <a:off x="104722" y="4153640"/>
              <a:ext cx="9039192" cy="566650"/>
              <a:chOff x="424813" y="3871259"/>
              <a:chExt cx="8294359" cy="849933"/>
            </a:xfrm>
          </p:grpSpPr>
          <p:sp>
            <p:nvSpPr>
              <p:cNvPr id="216" name="Google Shape;216;p30"/>
              <p:cNvSpPr/>
              <p:nvPr/>
            </p:nvSpPr>
            <p:spPr>
              <a:xfrm>
                <a:off x="2927672" y="3871292"/>
                <a:ext cx="5791500" cy="849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/>
              </a:p>
            </p:txBody>
          </p:sp>
          <p:sp>
            <p:nvSpPr>
              <p:cNvPr id="217" name="Google Shape;217;p30"/>
              <p:cNvSpPr/>
              <p:nvPr/>
            </p:nvSpPr>
            <p:spPr>
              <a:xfrm>
                <a:off x="424813" y="3871259"/>
                <a:ext cx="2973073" cy="849900"/>
              </a:xfrm>
              <a:prstGeom prst="homePlate">
                <a:avLst>
                  <a:gd name="adj" fmla="val 26719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defRPr/>
                </a:pPr>
                <a:endParaRPr dirty="0"/>
              </a:p>
            </p:txBody>
          </p:sp>
        </p:grpSp>
        <p:sp>
          <p:nvSpPr>
            <p:cNvPr id="218" name="Google Shape;218;p30"/>
            <p:cNvSpPr txBox="1"/>
            <p:nvPr/>
          </p:nvSpPr>
          <p:spPr>
            <a:xfrm>
              <a:off x="229898" y="4153758"/>
              <a:ext cx="2639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>
                <a:defRPr/>
              </a:pPr>
              <a:r>
                <a:rPr lang="en" sz="1700" b="1" dirty="0">
                  <a:solidFill>
                    <a:srgbClr val="231F2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6. Others</a:t>
              </a:r>
              <a:endParaRPr sz="2300" b="1" dirty="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3434830" y="4155325"/>
              <a:ext cx="55707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  <a:defRPr/>
              </a:pPr>
              <a:r>
                <a:rPr lang="en" sz="1600">
                  <a:solidFill>
                    <a:srgbClr val="37474F"/>
                  </a:solidFill>
                  <a:latin typeface="Average"/>
                  <a:ea typeface="Average"/>
                  <a:cs typeface="Average"/>
                  <a:sym typeface="Average"/>
                </a:rPr>
                <a:t>Like flora, manuals, monograph, catalogue</a:t>
              </a:r>
              <a:endParaRPr sz="1600">
                <a:solidFill>
                  <a:srgbClr val="37474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5908" y="441529"/>
            <a:ext cx="4024017" cy="2113061"/>
            <a:chOff x="98637" y="978747"/>
            <a:chExt cx="4074705" cy="2600019"/>
          </a:xfrm>
        </p:grpSpPr>
        <p:pic>
          <p:nvPicPr>
            <p:cNvPr id="1026" name="Picture 2" descr="Royal Botanic Gardens, Kew - Royal Botanic Gardens, Kew - Find ...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6460" y="978747"/>
              <a:ext cx="3664489" cy="2256044"/>
            </a:xfrm>
            <a:prstGeom prst="rect">
              <a:avLst/>
            </a:prstGeom>
            <a:noFill/>
          </p:spPr>
        </p:pic>
        <p:sp>
          <p:nvSpPr>
            <p:cNvPr id="3" name="Rectangle 2"/>
            <p:cNvSpPr/>
            <p:nvPr/>
          </p:nvSpPr>
          <p:spPr>
            <a:xfrm>
              <a:off x="98637" y="3237932"/>
              <a:ext cx="4074705" cy="340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rgbClr val="FFFF00"/>
                  </a:solidFill>
                  <a:latin typeface="Bookman Old Style" pitchFamily="18" charset="0"/>
                </a:rPr>
                <a:t>Royal Botanical Garden,</a:t>
              </a:r>
              <a:r>
                <a:rPr lang="en-US" sz="1200" dirty="0">
                  <a:solidFill>
                    <a:srgbClr val="FFFFFF"/>
                  </a:solidFill>
                  <a:latin typeface="Bookman Old Style" pitchFamily="18" charset="0"/>
                </a:rPr>
                <a:t> Kew, United Kingdom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87247" y="457026"/>
            <a:ext cx="3795120" cy="2337352"/>
            <a:chOff x="5924609" y="1603178"/>
            <a:chExt cx="3125786" cy="1743824"/>
          </a:xfrm>
        </p:grpSpPr>
        <p:sp>
          <p:nvSpPr>
            <p:cNvPr id="5" name="Rectangle 4"/>
            <p:cNvSpPr/>
            <p:nvPr/>
          </p:nvSpPr>
          <p:spPr>
            <a:xfrm>
              <a:off x="5924609" y="2956644"/>
              <a:ext cx="3125786" cy="390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FFFF00"/>
                  </a:solidFill>
                  <a:latin typeface="Bookman Old Style" pitchFamily="18" charset="0"/>
                </a:rPr>
                <a:t>National Botanical Research Institute, </a:t>
              </a:r>
              <a:r>
                <a:rPr lang="en-US" dirty="0" err="1">
                  <a:solidFill>
                    <a:srgbClr val="FFFFFF"/>
                  </a:solidFill>
                  <a:latin typeface="Bookman Old Style" pitchFamily="18" charset="0"/>
                </a:rPr>
                <a:t>Lucknow</a:t>
              </a:r>
              <a:r>
                <a:rPr lang="en-US" dirty="0">
                  <a:solidFill>
                    <a:srgbClr val="FFFFFF"/>
                  </a:solidFill>
                  <a:latin typeface="Bookman Old Style" pitchFamily="18" charset="0"/>
                </a:rPr>
                <a:t>, UP</a:t>
              </a:r>
            </a:p>
          </p:txBody>
        </p:sp>
        <p:pic>
          <p:nvPicPr>
            <p:cNvPr id="1032" name="Picture 8" descr="Training Course on Classical and Modern Methods in Plant Taxonomy ...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924609" y="1603178"/>
              <a:ext cx="2995867" cy="1379485"/>
            </a:xfrm>
            <a:prstGeom prst="rect">
              <a:avLst/>
            </a:prstGeom>
            <a:noFill/>
          </p:spPr>
        </p:pic>
      </p:grpSp>
      <p:grpSp>
        <p:nvGrpSpPr>
          <p:cNvPr id="12" name="Group 11"/>
          <p:cNvGrpSpPr/>
          <p:nvPr/>
        </p:nvGrpSpPr>
        <p:grpSpPr>
          <a:xfrm>
            <a:off x="361632" y="2703468"/>
            <a:ext cx="3574942" cy="2314367"/>
            <a:chOff x="578604" y="2565535"/>
            <a:chExt cx="3574942" cy="2314367"/>
          </a:xfrm>
        </p:grpSpPr>
        <p:sp>
          <p:nvSpPr>
            <p:cNvPr id="10" name="Rectangle 9"/>
            <p:cNvSpPr/>
            <p:nvPr/>
          </p:nvSpPr>
          <p:spPr>
            <a:xfrm>
              <a:off x="867303" y="4572125"/>
              <a:ext cx="30412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FFFF00"/>
                  </a:solidFill>
                  <a:latin typeface="Bookman Old Style" pitchFamily="18" charset="0"/>
                </a:rPr>
                <a:t>Botanical garden, </a:t>
              </a:r>
              <a:r>
                <a:rPr lang="en-US" dirty="0" err="1">
                  <a:solidFill>
                    <a:srgbClr val="FFFFFF"/>
                  </a:solidFill>
                  <a:latin typeface="Bookman Old Style" pitchFamily="18" charset="0"/>
                </a:rPr>
                <a:t>Lucknow</a:t>
              </a:r>
              <a:r>
                <a:rPr lang="en-US" dirty="0">
                  <a:solidFill>
                    <a:srgbClr val="FFFFFF"/>
                  </a:solidFill>
                  <a:latin typeface="Bookman Old Style" pitchFamily="18" charset="0"/>
                </a:rPr>
                <a:t>, UP</a:t>
              </a:r>
            </a:p>
          </p:txBody>
        </p:sp>
        <p:pic>
          <p:nvPicPr>
            <p:cNvPr id="1034" name="Picture 10" descr="Botanical Garden Lucknow (pt 1) - YouTub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8604" y="2565535"/>
              <a:ext cx="3574942" cy="2010905"/>
            </a:xfrm>
            <a:prstGeom prst="rect">
              <a:avLst/>
            </a:prstGeom>
            <a:noFill/>
          </p:spPr>
        </p:pic>
      </p:grpSp>
      <p:grpSp>
        <p:nvGrpSpPr>
          <p:cNvPr id="15" name="Group 14"/>
          <p:cNvGrpSpPr/>
          <p:nvPr/>
        </p:nvGrpSpPr>
        <p:grpSpPr>
          <a:xfrm>
            <a:off x="4572000" y="2801980"/>
            <a:ext cx="4572000" cy="2231352"/>
            <a:chOff x="4572000" y="2696705"/>
            <a:chExt cx="4572000" cy="2231352"/>
          </a:xfrm>
        </p:grpSpPr>
        <p:sp>
          <p:nvSpPr>
            <p:cNvPr id="13" name="Rectangle 12"/>
            <p:cNvSpPr/>
            <p:nvPr/>
          </p:nvSpPr>
          <p:spPr>
            <a:xfrm>
              <a:off x="4572000" y="4620280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rgbClr val="FFFF00"/>
                  </a:solidFill>
                  <a:latin typeface="Bookman Old Style" pitchFamily="18" charset="0"/>
                </a:rPr>
                <a:t>Indian Botanical Garden,</a:t>
              </a:r>
              <a:r>
                <a:rPr lang="en-US" dirty="0">
                  <a:solidFill>
                    <a:srgbClr val="FFFFFF"/>
                  </a:solidFill>
                  <a:latin typeface="Bookman Old Style" pitchFamily="18" charset="0"/>
                </a:rPr>
                <a:t> Howrah, West Bengal</a:t>
              </a:r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5"/>
            <a:srcRect l="6761" t="12838" r="8190" b="10573"/>
            <a:stretch>
              <a:fillRect/>
            </a:stretch>
          </p:blipFill>
          <p:spPr bwMode="auto">
            <a:xfrm>
              <a:off x="5005952" y="2696705"/>
              <a:ext cx="3703903" cy="1875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F88058-7851-D649-A23B-99F58BB4C5B9}"/>
              </a:ext>
            </a:extLst>
          </p:cNvPr>
          <p:cNvSpPr/>
          <p:nvPr/>
        </p:nvSpPr>
        <p:spPr>
          <a:xfrm>
            <a:off x="2475799" y="7151"/>
            <a:ext cx="378180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700" b="1" dirty="0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</a:t>
            </a:r>
            <a:r>
              <a:rPr lang="en-IN" sz="1700" b="1" dirty="0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</a:t>
            </a:r>
            <a:r>
              <a:rPr lang="en" sz="1700" b="1" dirty="0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me famous botanical gardens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/>
        </p:nvSpPr>
        <p:spPr>
          <a:xfrm>
            <a:off x="0" y="21051"/>
            <a:ext cx="9161100" cy="2484600"/>
          </a:xfrm>
          <a:prstGeom prst="rect">
            <a:avLst/>
          </a:prstGeom>
          <a:solidFill>
            <a:srgbClr val="CCA6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311700" y="393551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defRPr/>
            </a:pPr>
            <a:r>
              <a:rPr lang="en" sz="42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Significance of taxonomic aids</a:t>
            </a:r>
            <a:endParaRPr sz="42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6" name="Google Shape;226;p31"/>
          <p:cNvGrpSpPr/>
          <p:nvPr/>
        </p:nvGrpSpPr>
        <p:grpSpPr>
          <a:xfrm>
            <a:off x="232476" y="1372602"/>
            <a:ext cx="2510725" cy="3567895"/>
            <a:chOff x="232475" y="1351550"/>
            <a:chExt cx="2510725" cy="3567895"/>
          </a:xfrm>
        </p:grpSpPr>
        <p:pic>
          <p:nvPicPr>
            <p:cNvPr id="227" name="Google Shape;227;p31"/>
            <p:cNvPicPr preferRelativeResize="0"/>
            <p:nvPr/>
          </p:nvPicPr>
          <p:blipFill rotWithShape="1">
            <a:blip r:embed="rId3">
              <a:alphaModFix/>
            </a:blip>
            <a:srcRect l="16764" r="16764"/>
            <a:stretch/>
          </p:blipFill>
          <p:spPr>
            <a:xfrm>
              <a:off x="736300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28" name="Google Shape;228;p31"/>
            <p:cNvSpPr txBox="1"/>
            <p:nvPr/>
          </p:nvSpPr>
          <p:spPr>
            <a:xfrm>
              <a:off x="469750" y="3108900"/>
              <a:ext cx="21774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defRPr/>
              </a:pPr>
              <a:r>
                <a:rPr lang="en" sz="1800" b="1" dirty="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Research</a:t>
              </a:r>
              <a:endParaRPr sz="18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29" name="Google Shape;229;p31"/>
            <p:cNvCxnSpPr/>
            <p:nvPr/>
          </p:nvCxnSpPr>
          <p:spPr>
            <a:xfrm>
              <a:off x="1346775" y="361368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0" name="Google Shape;230;p31"/>
            <p:cNvSpPr txBox="1"/>
            <p:nvPr/>
          </p:nvSpPr>
          <p:spPr>
            <a:xfrm>
              <a:off x="232475" y="3765645"/>
              <a:ext cx="2510725" cy="11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defRPr/>
              </a:pPr>
              <a:r>
                <a:rPr lang="en" sz="1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Taxonomic aids are useful to scholars in different branches of biology like forestry, agriculture  etc.</a:t>
              </a:r>
              <a:endParaRPr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31" name="Google Shape;231;p31"/>
          <p:cNvGrpSpPr/>
          <p:nvPr/>
        </p:nvGrpSpPr>
        <p:grpSpPr>
          <a:xfrm>
            <a:off x="6412970" y="1372602"/>
            <a:ext cx="2177411" cy="3443911"/>
            <a:chOff x="6412969" y="1351550"/>
            <a:chExt cx="2177411" cy="3443911"/>
          </a:xfrm>
        </p:grpSpPr>
        <p:sp>
          <p:nvSpPr>
            <p:cNvPr id="232" name="Google Shape;232;p31"/>
            <p:cNvSpPr txBox="1"/>
            <p:nvPr/>
          </p:nvSpPr>
          <p:spPr>
            <a:xfrm>
              <a:off x="6412969" y="3641661"/>
              <a:ext cx="2177400" cy="11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defRPr/>
              </a:pPr>
              <a:r>
                <a:rPr lang="en" sz="1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Taxonomic aids like museum, zoological park, botanical garden, etc are useful for referring on the topic or subject of study and research.</a:t>
              </a:r>
              <a:endParaRPr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33" name="Google Shape;233;p31"/>
            <p:cNvPicPr preferRelativeResize="0"/>
            <p:nvPr/>
          </p:nvPicPr>
          <p:blipFill rotWithShape="1">
            <a:blip r:embed="rId4">
              <a:alphaModFix/>
            </a:blip>
            <a:srcRect t="13040" b="13033"/>
            <a:stretch/>
          </p:blipFill>
          <p:spPr>
            <a:xfrm>
              <a:off x="6696208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34" name="Google Shape;234;p31"/>
            <p:cNvSpPr txBox="1"/>
            <p:nvPr/>
          </p:nvSpPr>
          <p:spPr>
            <a:xfrm>
              <a:off x="6412980" y="3108900"/>
              <a:ext cx="21774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defRPr/>
              </a:pPr>
              <a:r>
                <a:rPr lang="en" sz="1800" b="1" dirty="0" err="1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Referrence</a:t>
              </a:r>
              <a:endParaRPr sz="18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5" name="Google Shape;235;p31"/>
            <p:cNvCxnSpPr/>
            <p:nvPr/>
          </p:nvCxnSpPr>
          <p:spPr>
            <a:xfrm>
              <a:off x="7382875" y="361368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6" name="Google Shape;236;p31"/>
          <p:cNvGrpSpPr/>
          <p:nvPr/>
        </p:nvGrpSpPr>
        <p:grpSpPr>
          <a:xfrm>
            <a:off x="3365145" y="1372602"/>
            <a:ext cx="2177414" cy="3520111"/>
            <a:chOff x="3365145" y="1351550"/>
            <a:chExt cx="2177414" cy="3520111"/>
          </a:xfrm>
        </p:grpSpPr>
        <p:grpSp>
          <p:nvGrpSpPr>
            <p:cNvPr id="237" name="Google Shape;237;p31"/>
            <p:cNvGrpSpPr/>
            <p:nvPr/>
          </p:nvGrpSpPr>
          <p:grpSpPr>
            <a:xfrm>
              <a:off x="3640042" y="1351550"/>
              <a:ext cx="1644300" cy="2262133"/>
              <a:chOff x="3640042" y="1351550"/>
              <a:chExt cx="1644300" cy="2262133"/>
            </a:xfrm>
          </p:grpSpPr>
          <p:cxnSp>
            <p:nvCxnSpPr>
              <p:cNvPr id="238" name="Google Shape;238;p31"/>
              <p:cNvCxnSpPr/>
              <p:nvPr/>
            </p:nvCxnSpPr>
            <p:spPr>
              <a:xfrm>
                <a:off x="4318400" y="3613683"/>
                <a:ext cx="27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239" name="Google Shape;239;p31"/>
              <p:cNvPicPr preferRelativeResize="0"/>
              <p:nvPr/>
            </p:nvPicPr>
            <p:blipFill rotWithShape="1">
              <a:blip r:embed="rId5">
                <a:alphaModFix/>
              </a:blip>
              <a:srcRect l="14295" r="14295"/>
              <a:stretch/>
            </p:blipFill>
            <p:spPr>
              <a:xfrm>
                <a:off x="3640042" y="1351550"/>
                <a:ext cx="1644300" cy="16443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sp>
          <p:nvSpPr>
            <p:cNvPr id="240" name="Google Shape;240;p31"/>
            <p:cNvSpPr txBox="1"/>
            <p:nvPr/>
          </p:nvSpPr>
          <p:spPr>
            <a:xfrm>
              <a:off x="3365159" y="3108899"/>
              <a:ext cx="2177400" cy="538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defRPr/>
              </a:pPr>
              <a:r>
                <a:rPr lang="en" sz="1800" b="1" dirty="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Study</a:t>
              </a:r>
              <a:endParaRPr sz="18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1" name="Google Shape;241;p31"/>
            <p:cNvSpPr txBox="1"/>
            <p:nvPr/>
          </p:nvSpPr>
          <p:spPr>
            <a:xfrm>
              <a:off x="3365145" y="3717861"/>
              <a:ext cx="2177400" cy="11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600"/>
                </a:spcAft>
                <a:defRPr/>
              </a:pPr>
              <a:r>
                <a:rPr lang="en" sz="12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Taxonomic aids are useful for students, professionals and public in general for studying about plants, animals and other living organisms</a:t>
              </a:r>
              <a:endParaRPr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183225" y="1822016"/>
            <a:ext cx="8747400" cy="3042900"/>
          </a:xfrm>
          <a:prstGeom prst="rect">
            <a:avLst/>
          </a:prstGeom>
          <a:solidFill>
            <a:srgbClr val="00B050"/>
          </a:solidFill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" sz="29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example; </a:t>
            </a:r>
            <a:r>
              <a:rPr lang="en" sz="28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of a flowering plant</a:t>
            </a:r>
            <a:endParaRPr sz="29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7" name="Google Shape;247;p32"/>
          <p:cNvGrpSpPr/>
          <p:nvPr/>
        </p:nvGrpSpPr>
        <p:grpSpPr>
          <a:xfrm>
            <a:off x="311400" y="2494507"/>
            <a:ext cx="5573100" cy="2289184"/>
            <a:chOff x="311400" y="2677991"/>
            <a:chExt cx="5573100" cy="2289184"/>
          </a:xfrm>
        </p:grpSpPr>
        <p:sp>
          <p:nvSpPr>
            <p:cNvPr id="248" name="Google Shape;248;p32"/>
            <p:cNvSpPr/>
            <p:nvPr/>
          </p:nvSpPr>
          <p:spPr>
            <a:xfrm>
              <a:off x="311400" y="2883975"/>
              <a:ext cx="5573100" cy="2083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249" name="Google Shape;249;p32"/>
            <p:cNvSpPr txBox="1"/>
            <p:nvPr/>
          </p:nvSpPr>
          <p:spPr>
            <a:xfrm>
              <a:off x="432350" y="2677991"/>
              <a:ext cx="5280300" cy="437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" sz="3100" b="1" dirty="0">
                  <a:solidFill>
                    <a:srgbClr val="2A399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Character; Presence of flower</a:t>
              </a:r>
              <a:endParaRPr sz="2500" b="1" dirty="0"/>
            </a:p>
          </p:txBody>
        </p:sp>
      </p:grpSp>
      <p:sp>
        <p:nvSpPr>
          <p:cNvPr id="250" name="Google Shape;250;p32"/>
          <p:cNvSpPr txBox="1"/>
          <p:nvPr/>
        </p:nvSpPr>
        <p:spPr>
          <a:xfrm>
            <a:off x="205425" y="-2084"/>
            <a:ext cx="8703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" sz="3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Dichotomous key as taxonomic aid</a:t>
            </a:r>
            <a:endParaRPr sz="24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1" name="Google Shape;251;p32"/>
          <p:cNvGrpSpPr/>
          <p:nvPr/>
        </p:nvGrpSpPr>
        <p:grpSpPr>
          <a:xfrm>
            <a:off x="432350" y="3254991"/>
            <a:ext cx="2471700" cy="607800"/>
            <a:chOff x="432350" y="3438475"/>
            <a:chExt cx="2471700" cy="607800"/>
          </a:xfrm>
          <a:solidFill>
            <a:srgbClr val="006600"/>
          </a:solidFill>
        </p:grpSpPr>
        <p:sp>
          <p:nvSpPr>
            <p:cNvPr id="252" name="Google Shape;252;p32"/>
            <p:cNvSpPr/>
            <p:nvPr/>
          </p:nvSpPr>
          <p:spPr>
            <a:xfrm>
              <a:off x="432350" y="3438475"/>
              <a:ext cx="2469300" cy="60780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253" name="Google Shape;253;p32"/>
            <p:cNvSpPr txBox="1"/>
            <p:nvPr/>
          </p:nvSpPr>
          <p:spPr>
            <a:xfrm>
              <a:off x="432350" y="3585175"/>
              <a:ext cx="24717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" sz="18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Non flowering plants don’t have flower</a:t>
              </a:r>
              <a:endParaRPr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4" name="Google Shape;254;p32"/>
          <p:cNvSpPr txBox="1"/>
          <p:nvPr/>
        </p:nvSpPr>
        <p:spPr>
          <a:xfrm>
            <a:off x="279950" y="3840666"/>
            <a:ext cx="24717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defRPr/>
            </a:pPr>
            <a:r>
              <a:rPr lang="en" sz="1800" b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 statement</a:t>
            </a:r>
            <a:endParaRPr sz="1800" b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>
            <a:off x="3044777" y="3254991"/>
            <a:ext cx="2760600" cy="607800"/>
            <a:chOff x="3044777" y="3438475"/>
            <a:chExt cx="2760600" cy="607800"/>
          </a:xfrm>
          <a:solidFill>
            <a:srgbClr val="006600"/>
          </a:solidFill>
        </p:grpSpPr>
        <p:sp>
          <p:nvSpPr>
            <p:cNvPr id="256" name="Google Shape;256;p32"/>
            <p:cNvSpPr/>
            <p:nvPr/>
          </p:nvSpPr>
          <p:spPr>
            <a:xfrm>
              <a:off x="3044777" y="3438475"/>
              <a:ext cx="2760600" cy="6078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algn="ctr">
                <a:defRPr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7" name="Google Shape;257;p32"/>
            <p:cNvSpPr txBox="1"/>
            <p:nvPr/>
          </p:nvSpPr>
          <p:spPr>
            <a:xfrm>
              <a:off x="3336150" y="3585176"/>
              <a:ext cx="2257200" cy="314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" sz="18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Flowering plants have flower</a:t>
              </a:r>
              <a:endParaRPr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58" name="Google Shape;258;p32"/>
          <p:cNvSpPr txBox="1"/>
          <p:nvPr/>
        </p:nvSpPr>
        <p:spPr>
          <a:xfrm>
            <a:off x="2955146" y="3840666"/>
            <a:ext cx="24717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" sz="18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</a:t>
            </a:r>
            <a:r>
              <a:rPr lang="en" sz="19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900" b="1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defRPr/>
            </a:pPr>
            <a:r>
              <a:rPr lang="en" sz="16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(accepted statement)</a:t>
            </a:r>
            <a:endParaRPr sz="1600" b="1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9" name="Google Shape;259;p32"/>
          <p:cNvGrpSpPr/>
          <p:nvPr/>
        </p:nvGrpSpPr>
        <p:grpSpPr>
          <a:xfrm>
            <a:off x="5948500" y="3255139"/>
            <a:ext cx="2760600" cy="942576"/>
            <a:chOff x="5948502" y="3438475"/>
            <a:chExt cx="2760600" cy="607800"/>
          </a:xfrm>
        </p:grpSpPr>
        <p:sp>
          <p:nvSpPr>
            <p:cNvPr id="260" name="Google Shape;260;p32"/>
            <p:cNvSpPr/>
            <p:nvPr/>
          </p:nvSpPr>
          <p:spPr>
            <a:xfrm>
              <a:off x="5948502" y="3438475"/>
              <a:ext cx="2760600" cy="607800"/>
            </a:xfrm>
            <a:prstGeom prst="chevron">
              <a:avLst>
                <a:gd name="adj" fmla="val 50000"/>
              </a:avLst>
            </a:prstGeom>
            <a:solidFill>
              <a:srgbClr val="006600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261" name="Google Shape;261;p32"/>
            <p:cNvSpPr txBox="1"/>
            <p:nvPr/>
          </p:nvSpPr>
          <p:spPr>
            <a:xfrm>
              <a:off x="6178033" y="3585176"/>
              <a:ext cx="22572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defRPr/>
              </a:pPr>
              <a:r>
                <a:rPr lang="en" sz="2000" b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specimen is flowering plant</a:t>
              </a:r>
              <a:endParaRPr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2" name="Google Shape;262;p32"/>
          <p:cNvSpPr txBox="1"/>
          <p:nvPr/>
        </p:nvSpPr>
        <p:spPr>
          <a:xfrm>
            <a:off x="112672" y="684386"/>
            <a:ext cx="85920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55600">
              <a:lnSpc>
                <a:spcPct val="150000"/>
              </a:lnSpc>
              <a:buClr>
                <a:srgbClr val="2A3990"/>
              </a:buClr>
              <a:buSzPts val="2000"/>
              <a:defRPr/>
            </a:pPr>
            <a:r>
              <a:rPr lang="e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*Use</a:t>
            </a:r>
            <a:r>
              <a:rPr lang="en" sz="2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couplet</a:t>
            </a:r>
            <a:r>
              <a:rPr lang="en" sz="2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000" i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i.e. </a:t>
            </a:r>
            <a:r>
              <a:rPr lang="en" sz="2000" b="1" i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of contrasting statement</a:t>
            </a:r>
            <a:r>
              <a:rPr lang="en" sz="2000" i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i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a characteristic feature</a:t>
            </a:r>
            <a:r>
              <a:rPr lang="e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126947" y="1147886"/>
            <a:ext cx="83823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55600">
              <a:lnSpc>
                <a:spcPct val="150000"/>
              </a:lnSpc>
              <a:buClr>
                <a:srgbClr val="2A3990"/>
              </a:buClr>
              <a:buSzPts val="2000"/>
              <a:defRPr/>
            </a:pPr>
            <a:r>
              <a:rPr lang="e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" sz="20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</a:t>
            </a:r>
            <a:r>
              <a:rPr lang="e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accepted statement, other statement is </a:t>
            </a:r>
            <a:r>
              <a:rPr lang="en" sz="20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rejected</a:t>
            </a:r>
            <a:endParaRPr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/>
        </p:nvSpPr>
        <p:spPr>
          <a:xfrm>
            <a:off x="4950300" y="1372382"/>
            <a:ext cx="35532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" sz="3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Herbarium sheet</a:t>
            </a:r>
            <a:endParaRPr sz="2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0" y="285751"/>
            <a:ext cx="48578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1C911E-3E70-EF4A-B32A-8A30C8C04BD6}"/>
              </a:ext>
            </a:extLst>
          </p:cNvPr>
          <p:cNvSpPr/>
          <p:nvPr/>
        </p:nvSpPr>
        <p:spPr>
          <a:xfrm>
            <a:off x="5322903" y="2157328"/>
            <a:ext cx="3553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 of collection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English, local and botanical names 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Biological classification details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>
            <a:off x="0" y="-27072"/>
            <a:ext cx="9161100" cy="2484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34"/>
          <p:cNvSpPr txBox="1">
            <a:spLocks noGrp="1"/>
          </p:cNvSpPr>
          <p:nvPr>
            <p:ph type="title" idx="4294967295"/>
          </p:nvPr>
        </p:nvSpPr>
        <p:spPr>
          <a:xfrm>
            <a:off x="311700" y="40628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for preparation of herbarium sheet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4294967295"/>
          </p:nvPr>
        </p:nvSpPr>
        <p:spPr>
          <a:xfrm>
            <a:off x="93013" y="2578133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-190500" algn="ctr">
              <a:spcAft>
                <a:spcPts val="1600"/>
              </a:spcAft>
              <a:buClr>
                <a:schemeClr val="accent5"/>
              </a:buClr>
              <a:buSzPts val="2100"/>
              <a:buNone/>
            </a:pPr>
            <a:r>
              <a:rPr lang="en" sz="21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Collection </a:t>
            </a:r>
            <a:endParaRPr sz="2100" dirty="0">
              <a:solidFill>
                <a:srgbClr val="FFFF00"/>
              </a:solidFill>
            </a:endParaRPr>
          </a:p>
        </p:txBody>
      </p:sp>
      <p:sp>
        <p:nvSpPr>
          <p:cNvPr id="281" name="Google Shape;281;p34"/>
          <p:cNvSpPr txBox="1">
            <a:spLocks noGrp="1"/>
          </p:cNvSpPr>
          <p:nvPr>
            <p:ph type="body" idx="4294967295"/>
          </p:nvPr>
        </p:nvSpPr>
        <p:spPr>
          <a:xfrm>
            <a:off x="92988" y="2958494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 of plant species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4294967295"/>
          </p:nvPr>
        </p:nvSpPr>
        <p:spPr>
          <a:xfrm>
            <a:off x="2309262" y="2609129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21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Pressing</a:t>
            </a:r>
            <a:endParaRPr sz="2100" b="1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endParaRPr sz="2100" dirty="0">
              <a:solidFill>
                <a:schemeClr val="bg1"/>
              </a:solidFill>
            </a:endParaRPr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4294967295"/>
          </p:nvPr>
        </p:nvSpPr>
        <p:spPr>
          <a:xfrm>
            <a:off x="2309248" y="2989490"/>
            <a:ext cx="2177400" cy="835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Flattening of the desired plant parts between heavy wooden blocks</a:t>
            </a:r>
          </a:p>
          <a:p>
            <a:pPr marL="0" indent="0" algn="ctr">
              <a:spcAft>
                <a:spcPts val="1600"/>
              </a:spcAft>
              <a:buNone/>
            </a:pPr>
            <a:endParaRPr sz="1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4"/>
          <p:cNvSpPr txBox="1">
            <a:spLocks noGrp="1"/>
          </p:cNvSpPr>
          <p:nvPr>
            <p:ph type="body" idx="4294967295"/>
          </p:nvPr>
        </p:nvSpPr>
        <p:spPr>
          <a:xfrm>
            <a:off x="4463523" y="2624628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21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Drying</a:t>
            </a:r>
            <a:endParaRPr sz="2100" b="1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endParaRPr sz="2100" dirty="0">
              <a:solidFill>
                <a:schemeClr val="bg1"/>
              </a:solidFill>
            </a:endParaRPr>
          </a:p>
        </p:txBody>
      </p:sp>
      <p:sp>
        <p:nvSpPr>
          <p:cNvPr id="293" name="Google Shape;293;p34"/>
          <p:cNvSpPr txBox="1">
            <a:spLocks noGrp="1"/>
          </p:cNvSpPr>
          <p:nvPr>
            <p:ph type="body" idx="4294967295"/>
          </p:nvPr>
        </p:nvSpPr>
        <p:spPr>
          <a:xfrm>
            <a:off x="4463512" y="3004989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20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Drying for almost a month</a:t>
            </a:r>
            <a:endParaRPr sz="120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4"/>
          <p:cNvSpPr txBox="1">
            <a:spLocks noGrp="1"/>
          </p:cNvSpPr>
          <p:nvPr>
            <p:ph type="body" idx="4294967295"/>
          </p:nvPr>
        </p:nvSpPr>
        <p:spPr>
          <a:xfrm>
            <a:off x="6772765" y="2655621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21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Mounting</a:t>
            </a:r>
            <a:endParaRPr sz="2100" dirty="0">
              <a:solidFill>
                <a:srgbClr val="FFFF00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body" idx="4294967295"/>
          </p:nvPr>
        </p:nvSpPr>
        <p:spPr>
          <a:xfrm>
            <a:off x="6772759" y="3035982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" sz="12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Mounted on herbarium sheets by mentioning date, place of collection, English, local and botanical names and biological classification details</a:t>
            </a:r>
            <a:endParaRPr sz="1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565" y="880147"/>
            <a:ext cx="2003025" cy="175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047" y="849157"/>
            <a:ext cx="1856831" cy="175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1782" y="847377"/>
            <a:ext cx="2003025" cy="17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536" y="816377"/>
            <a:ext cx="1759352" cy="175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build="p"/>
      <p:bldP spid="281" grpId="0" build="p"/>
      <p:bldP spid="285" grpId="0" build="p"/>
      <p:bldP spid="287" grpId="0" build="p"/>
      <p:bldP spid="291" grpId="0" build="p"/>
      <p:bldP spid="293" grpId="0" build="p"/>
      <p:bldP spid="295" grpId="0" build="p"/>
      <p:bldP spid="29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685501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122844" y="1817095"/>
            <a:ext cx="3569465" cy="22915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67;p15"/>
          <p:cNvSpPr txBox="1"/>
          <p:nvPr/>
        </p:nvSpPr>
        <p:spPr>
          <a:xfrm>
            <a:off x="154237" y="990830"/>
            <a:ext cx="8405869" cy="2009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dk1"/>
              </a:buClr>
              <a:buSzPts val="1100"/>
            </a:pPr>
            <a:r>
              <a:rPr lang="en" sz="28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Q. How would you describe living world?</a:t>
            </a:r>
            <a:endParaRPr sz="5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53389" y="1835900"/>
            <a:ext cx="4473333" cy="17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sz="20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Answer: </a:t>
            </a:r>
          </a:p>
          <a:p>
            <a:pPr algn="just"/>
            <a:endParaRPr lang="en" sz="17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algn="just"/>
            <a:r>
              <a:rPr lang="en" sz="17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Living world is </a:t>
            </a:r>
            <a:r>
              <a:rPr lang="en" sz="17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comprised of diversity of living organisms existing in diverse habitats*</a:t>
            </a:r>
            <a:r>
              <a:rPr lang="en" sz="17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</a:p>
          <a:p>
            <a:pPr algn="just"/>
            <a:endParaRPr lang="en" sz="17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algn="just"/>
            <a:r>
              <a:rPr lang="en" sz="17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*</a:t>
            </a:r>
            <a:r>
              <a:rPr lang="en" sz="1700" i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Cold mountains, deciduous forests, oceans, freshwater lakes, deserts, hot spring, etc.</a:t>
            </a:r>
            <a:endParaRPr sz="2100" i="1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873" y="1865150"/>
            <a:ext cx="3485550" cy="21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5CA2CF-3148-C843-BC1F-E74E2FBF9272}"/>
              </a:ext>
            </a:extLst>
          </p:cNvPr>
          <p:cNvGrpSpPr/>
          <p:nvPr/>
        </p:nvGrpSpPr>
        <p:grpSpPr>
          <a:xfrm>
            <a:off x="487277" y="685800"/>
            <a:ext cx="8410073" cy="4343399"/>
            <a:chOff x="0" y="240632"/>
            <a:chExt cx="8410073" cy="434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DFEA0-B28E-7845-A66A-01B41BE05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0910" y="2771784"/>
              <a:ext cx="2988959" cy="1812247"/>
            </a:xfrm>
            <a:prstGeom prst="hexagon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D6152C-92DB-E142-AE50-40D534AA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30911" y="887247"/>
              <a:ext cx="2988959" cy="1752238"/>
            </a:xfrm>
            <a:prstGeom prst="hexagon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4D6408-739F-3C4D-ACCA-7771E0678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5926" y="240632"/>
              <a:ext cx="3104147" cy="1401009"/>
            </a:xfrm>
            <a:prstGeom prst="hexagon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BA011C-B876-C24C-8D0C-B52B8855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763366"/>
              <a:ext cx="2988958" cy="1789514"/>
            </a:xfrm>
            <a:prstGeom prst="hexagon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710F8B9-B1D8-1D4D-941C-EBBE70436EC9}"/>
              </a:ext>
            </a:extLst>
          </p:cNvPr>
          <p:cNvSpPr/>
          <p:nvPr/>
        </p:nvSpPr>
        <p:spPr>
          <a:xfrm>
            <a:off x="649706" y="558380"/>
            <a:ext cx="5143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</a:rPr>
              <a:t>Class XI Biology students preparing </a:t>
            </a:r>
            <a:r>
              <a:rPr lang="en-US" sz="2000" b="1" dirty="0">
                <a:solidFill>
                  <a:srgbClr val="FFFF00"/>
                </a:solidFill>
              </a:rPr>
              <a:t>simple herbarium sheets</a:t>
            </a:r>
          </a:p>
        </p:txBody>
      </p:sp>
    </p:spTree>
    <p:extLst>
      <p:ext uri="{BB962C8B-B14F-4D97-AF65-F5344CB8AC3E}">
        <p14:creationId xmlns:p14="http://schemas.microsoft.com/office/powerpoint/2010/main" val="2569027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0;p19"/>
          <p:cNvSpPr txBox="1">
            <a:spLocks/>
          </p:cNvSpPr>
          <p:nvPr/>
        </p:nvSpPr>
        <p:spPr>
          <a:xfrm>
            <a:off x="311700" y="2153653"/>
            <a:ext cx="8520600" cy="990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latin typeface="Bookman Old Style" pitchFamily="18" charset="0"/>
              </a:rPr>
              <a:t>End of the chapter 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0;p19"/>
          <p:cNvSpPr txBox="1">
            <a:spLocks/>
          </p:cNvSpPr>
          <p:nvPr/>
        </p:nvSpPr>
        <p:spPr>
          <a:xfrm>
            <a:off x="311700" y="73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rgbClr val="FFFFFF"/>
                </a:solidFill>
                <a:latin typeface="Bookman Old Style" pitchFamily="18" charset="0"/>
              </a:rPr>
              <a:t>Answer the following questions</a:t>
            </a:r>
          </a:p>
        </p:txBody>
      </p:sp>
      <p:sp>
        <p:nvSpPr>
          <p:cNvPr id="3" name="Google Shape;121;p19"/>
          <p:cNvSpPr txBox="1">
            <a:spLocks/>
          </p:cNvSpPr>
          <p:nvPr/>
        </p:nvSpPr>
        <p:spPr>
          <a:xfrm>
            <a:off x="311700" y="1438226"/>
            <a:ext cx="8832300" cy="2809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4488" indent="-342900" algn="just">
              <a:defRPr/>
            </a:pPr>
            <a:r>
              <a:rPr lang="en-US" sz="1600" dirty="0">
                <a:solidFill>
                  <a:srgbClr val="FFFFFF"/>
                </a:solidFill>
                <a:latin typeface="Bookman Old Style" pitchFamily="18" charset="0"/>
              </a:rPr>
              <a:t>1. State the significance of taxonomic aids for scientists.</a:t>
            </a:r>
          </a:p>
          <a:p>
            <a:pPr marL="344488" indent="-342900" algn="just">
              <a:defRPr/>
            </a:pPr>
            <a:r>
              <a:rPr lang="en-US" sz="1600" dirty="0">
                <a:solidFill>
                  <a:srgbClr val="FFFFFF"/>
                </a:solidFill>
                <a:latin typeface="Bookman Old Style" pitchFamily="18" charset="0"/>
              </a:rPr>
              <a:t>2. Describe key as taxonomical aids.</a:t>
            </a:r>
          </a:p>
          <a:p>
            <a:pPr marL="231775" indent="-231775" algn="just">
              <a:defRPr/>
            </a:pPr>
            <a:r>
              <a:rPr lang="en-US" sz="1600" dirty="0">
                <a:solidFill>
                  <a:srgbClr val="FFFFFF"/>
                </a:solidFill>
                <a:latin typeface="Bookman Old Style" pitchFamily="18" charset="0"/>
              </a:rPr>
              <a:t>3. Illustrate the hierarchy of taxonomic categories for classification of living </a:t>
            </a:r>
          </a:p>
          <a:p>
            <a:pPr marL="231775" indent="-231775" algn="just">
              <a:defRPr/>
            </a:pPr>
            <a:r>
              <a:rPr lang="en-US" sz="1600">
                <a:solidFill>
                  <a:srgbClr val="FFFFFF"/>
                </a:solidFill>
                <a:latin typeface="Bookman Old Style" pitchFamily="18" charset="0"/>
              </a:rPr>
              <a:t>    organisms</a:t>
            </a:r>
            <a:r>
              <a:rPr lang="en-US" sz="1600" dirty="0">
                <a:solidFill>
                  <a:srgbClr val="FFFFFF"/>
                </a:solidFill>
                <a:latin typeface="Bookman Old Style" pitchFamily="18" charset="0"/>
              </a:rPr>
              <a:t>.</a:t>
            </a:r>
          </a:p>
          <a:p>
            <a:pPr marL="344488" indent="-342900" algn="just">
              <a:defRPr/>
            </a:pPr>
            <a:r>
              <a:rPr lang="en-US" sz="1600" dirty="0">
                <a:solidFill>
                  <a:srgbClr val="FFFFFF"/>
                </a:solidFill>
                <a:latin typeface="Bookman Old Style" pitchFamily="18" charset="0"/>
              </a:rPr>
              <a:t>4. Discuss the steps for preparation of herbarium sheets and its significance.</a:t>
            </a:r>
          </a:p>
          <a:p>
            <a:pPr marL="344488" indent="-342900" algn="just">
              <a:defRPr/>
            </a:pPr>
            <a:r>
              <a:rPr lang="en-US" sz="1600" dirty="0">
                <a:solidFill>
                  <a:srgbClr val="FFFFFF"/>
                </a:solidFill>
                <a:latin typeface="Bookman Old Style" pitchFamily="18" charset="0"/>
              </a:rPr>
              <a:t>5. With an example, describe species.</a:t>
            </a:r>
          </a:p>
          <a:p>
            <a:pPr marL="344488" indent="-342900" algn="just">
              <a:buFont typeface="+mj-lt"/>
              <a:buAutoNum type="arabicPeriod"/>
              <a:defRPr/>
            </a:pPr>
            <a:endParaRPr lang="en-US" sz="1600" dirty="0">
              <a:solidFill>
                <a:srgbClr val="FFFFFF"/>
              </a:solidFill>
              <a:latin typeface="Bookman Old Style" pitchFamily="18" charset="0"/>
            </a:endParaRPr>
          </a:p>
          <a:p>
            <a:pPr marL="342900" algn="just">
              <a:buFont typeface="+mj-lt"/>
              <a:buAutoNum type="arabicPeriod"/>
              <a:defRPr/>
            </a:pPr>
            <a:endParaRPr lang="en-US" sz="1600" dirty="0">
              <a:solidFill>
                <a:srgbClr val="FFFF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7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/>
        </p:nvSpPr>
        <p:spPr>
          <a:xfrm>
            <a:off x="1665200" y="2320425"/>
            <a:ext cx="33009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" sz="3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Teacher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 t="5467" b="5476"/>
          <a:stretch/>
        </p:blipFill>
        <p:spPr>
          <a:xfrm>
            <a:off x="6137926" y="1474201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>
            <a:off x="5207600" y="317747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Mr. Lhakpa Wangyal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5283775" y="3731125"/>
            <a:ext cx="3645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>
              <a:lnSpc>
                <a:spcPct val="130000"/>
              </a:lnSpc>
              <a:defRPr/>
            </a:pPr>
            <a:r>
              <a:rPr lang="en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 </a:t>
            </a:r>
            <a:r>
              <a:rPr lang="en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lhakpawangyal@gmail.com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>
              <a:lnSpc>
                <a:spcPct val="130000"/>
              </a:lnSpc>
              <a:defRPr/>
            </a:pPr>
            <a:r>
              <a:rPr lang="en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number: 84497 99894</a:t>
            </a:r>
            <a:endParaRPr sz="11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ct val="115000"/>
              </a:lnSpc>
              <a:buSzPts val="1100"/>
              <a:defRPr/>
            </a:pPr>
            <a:r>
              <a:rPr lang="en" sz="22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Baluni Public School</a:t>
            </a:r>
            <a:endParaRPr sz="22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5207575" y="342874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PGT Biology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90250" y="735900"/>
            <a:ext cx="8142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How do living differs from non-living?</a:t>
            </a:r>
            <a:endParaRPr sz="6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308476" y="509846"/>
            <a:ext cx="83067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dirty="0">
                <a:solidFill>
                  <a:srgbClr val="231F20"/>
                </a:solidFill>
                <a:latin typeface="Bookman Old Style" pitchFamily="18" charset="0"/>
                <a:cs typeface="Arial" pitchFamily="34" charset="0"/>
              </a:rPr>
              <a:t>Table</a:t>
            </a:r>
            <a:r>
              <a:rPr lang="en-US" sz="2000">
                <a:solidFill>
                  <a:srgbClr val="231F20"/>
                </a:solidFill>
                <a:latin typeface="Bookman Old Style" pitchFamily="18" charset="0"/>
                <a:cs typeface="Arial" pitchFamily="34" charset="0"/>
              </a:rPr>
              <a:t>: Distinguishing </a:t>
            </a:r>
            <a:r>
              <a:rPr lang="en-US" sz="2000" dirty="0">
                <a:solidFill>
                  <a:srgbClr val="231F20"/>
                </a:solidFill>
                <a:latin typeface="Bookman Old Style" pitchFamily="18" charset="0"/>
                <a:cs typeface="Arial" pitchFamily="34" charset="0"/>
              </a:rPr>
              <a:t>features of living and non-living</a:t>
            </a:r>
            <a:endParaRPr lang="en-US" sz="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65252" y="962648"/>
          <a:ext cx="8780444" cy="4302728"/>
        </p:xfrm>
        <a:graphic>
          <a:graphicData uri="http://schemas.openxmlformats.org/drawingml/2006/table">
            <a:tbl>
              <a:tblPr/>
              <a:tblGrid>
                <a:gridCol w="1632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8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latin typeface="Bookman Old Style"/>
                        </a:rPr>
                        <a:t>Characteristics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Bookman Old Style"/>
                        </a:rPr>
                        <a:t>Living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latin typeface="Bookman Old Style"/>
                        </a:rPr>
                        <a:t>Non-living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166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Bookman Old Style"/>
                        </a:rPr>
                        <a:t>Cellular organisation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Bookman Old Style"/>
                        </a:rPr>
                        <a:t>Nutrition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Bookman Old Style"/>
                        </a:rPr>
                        <a:t>Metabolism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Bookman Old Style"/>
                        </a:rPr>
                        <a:t>Growth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Bookman Old Style"/>
                        </a:rPr>
                        <a:t>Reproduction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1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Bookman Old Style"/>
                        </a:rPr>
                        <a:t>Movement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1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Bookman Old Style"/>
                        </a:rPr>
                        <a:t>Respond to stimuli</a:t>
                      </a:r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264" marR="68264" marT="68264" marB="682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806767" y="1519640"/>
            <a:ext cx="5034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Living organisms are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made up of cell(s). </a:t>
            </a:r>
            <a:r>
              <a:rPr lang="en-US" sz="1200" dirty="0">
                <a:solidFill>
                  <a:schemeClr val="tx1"/>
                </a:solidFill>
                <a:latin typeface="Bookman Old Style"/>
              </a:rPr>
              <a:t>Cells are </a:t>
            </a:r>
            <a:r>
              <a:rPr lang="en-US" sz="1200" dirty="0" err="1">
                <a:solidFill>
                  <a:schemeClr val="tx1"/>
                </a:solidFill>
                <a:latin typeface="Bookman Old Style"/>
              </a:rPr>
              <a:t>organised</a:t>
            </a:r>
            <a:r>
              <a:rPr lang="en-US" sz="1200" dirty="0">
                <a:solidFill>
                  <a:schemeClr val="tx1"/>
                </a:solidFill>
                <a:latin typeface="Bookman Old Style"/>
              </a:rPr>
              <a:t> into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tissues, tissues form organ and organs form organ system. Organ system forms organisms.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34309" y="2232335"/>
            <a:ext cx="5007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Living organisms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take in food </a:t>
            </a:r>
            <a:r>
              <a:rPr lang="en-US" sz="1200" dirty="0">
                <a:solidFill>
                  <a:schemeClr val="tx1"/>
                </a:solidFill>
                <a:latin typeface="Bookman Old Style"/>
              </a:rPr>
              <a:t>to carry various life processes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5750" y="2595891"/>
            <a:ext cx="5062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Living beings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show metabolism </a:t>
            </a:r>
            <a:r>
              <a:rPr lang="en-US" sz="1200" dirty="0" err="1">
                <a:solidFill>
                  <a:schemeClr val="tx1"/>
                </a:solidFill>
                <a:latin typeface="Bookman Old Style"/>
              </a:rPr>
              <a:t>i.e</a:t>
            </a:r>
            <a:r>
              <a:rPr lang="en-US" sz="1200" dirty="0">
                <a:solidFill>
                  <a:schemeClr val="tx1"/>
                </a:solidFill>
                <a:latin typeface="Bookman Old Style"/>
              </a:rPr>
              <a:t> exhibit various metabolic reactions (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catabolism or anabolism</a:t>
            </a:r>
            <a:r>
              <a:rPr lang="en-US" sz="1200" dirty="0">
                <a:solidFill>
                  <a:schemeClr val="tx1"/>
                </a:solidFill>
                <a:latin typeface="Bookman Old Style"/>
              </a:rPr>
              <a:t>).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0241" y="3080633"/>
            <a:ext cx="5073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Internal processes (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cell division</a:t>
            </a:r>
            <a:r>
              <a:rPr lang="en-US" sz="1200" dirty="0">
                <a:solidFill>
                  <a:schemeClr val="tx1"/>
                </a:solidFill>
                <a:latin typeface="Bookman Old Style"/>
              </a:rPr>
              <a:t>) lead to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growth (increase in mass).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01258" y="3554358"/>
            <a:ext cx="5062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Living organisms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reproduce</a:t>
            </a:r>
            <a:r>
              <a:rPr lang="en-US" sz="1200" dirty="0">
                <a:solidFill>
                  <a:schemeClr val="tx1"/>
                </a:solidFill>
                <a:latin typeface="Bookman Old Style"/>
              </a:rPr>
              <a:t> future generations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either sexually or asexually.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07113" y="4157841"/>
            <a:ext cx="50563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Living forms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exhibit movement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12274" y="4638906"/>
            <a:ext cx="5062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Living organisms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respond to external stimuli </a:t>
            </a:r>
            <a:r>
              <a:rPr lang="en-US" sz="1200" dirty="0">
                <a:solidFill>
                  <a:schemeClr val="tx1"/>
                </a:solidFill>
                <a:latin typeface="Bookman Old Style"/>
              </a:rPr>
              <a:t>(Animals sense environment by sense organs. Plants respond to temperature, light, water, pollutants ).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07576" y="1568875"/>
            <a:ext cx="1999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Non-living things are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not made up of living cells.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96559" y="2152770"/>
            <a:ext cx="2034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There is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no nutrition </a:t>
            </a:r>
            <a:r>
              <a:rPr lang="en-US" sz="1200" dirty="0">
                <a:solidFill>
                  <a:schemeClr val="tx1"/>
                </a:solidFill>
                <a:latin typeface="Bookman Old Style"/>
              </a:rPr>
              <a:t>in non-living things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74525" y="2615478"/>
            <a:ext cx="2075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Non-living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don’t carry metabolism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07575" y="3111237"/>
            <a:ext cx="2225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Non-living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show external growth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07577" y="3551912"/>
            <a:ext cx="2022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Non-living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doesn’t reproduce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96559" y="4028084"/>
            <a:ext cx="2043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dirty="0">
                <a:solidFill>
                  <a:schemeClr val="tx1"/>
                </a:solidFill>
                <a:latin typeface="Bookman Old Style"/>
              </a:rPr>
              <a:t>Non-living are </a:t>
            </a:r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static. External forces make them move.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26168" y="4641724"/>
            <a:ext cx="2225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200" b="1" dirty="0">
                <a:solidFill>
                  <a:schemeClr val="tx1"/>
                </a:solidFill>
                <a:latin typeface="Bookman Old Style"/>
              </a:rPr>
              <a:t>Don’t respond to stimuli.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308476" y="448292"/>
            <a:ext cx="8306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800" dirty="0">
                <a:solidFill>
                  <a:srgbClr val="231F20"/>
                </a:solidFill>
                <a:latin typeface="Bookman Old Style" pitchFamily="18" charset="0"/>
                <a:cs typeface="Arial" pitchFamily="34" charset="0"/>
              </a:rPr>
              <a:t>Home assignment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5076" y="1100028"/>
            <a:ext cx="864743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231F20"/>
                </a:solidFill>
                <a:latin typeface="Bookman Old Style"/>
              </a:rPr>
              <a:t>How would you describe the living world?</a:t>
            </a:r>
          </a:p>
          <a:p>
            <a:pPr marL="347663" indent="-3476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231F20"/>
                </a:solidFill>
                <a:latin typeface="Bookman Old Style"/>
              </a:rPr>
              <a:t>Distinguish between living organisms and non-living things.</a:t>
            </a:r>
          </a:p>
          <a:p>
            <a:pPr marL="347663" indent="-3476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231F20"/>
                </a:solidFill>
                <a:latin typeface="Bookman Old Style"/>
              </a:rPr>
              <a:t>‘Humans are living.’ Justify</a:t>
            </a:r>
          </a:p>
          <a:p>
            <a:pPr marL="347663" indent="-3476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231F20"/>
                </a:solidFill>
                <a:latin typeface="Bookman Old Style"/>
              </a:rPr>
              <a:t>Why do we consider chalk as non-living thing?</a:t>
            </a:r>
          </a:p>
          <a:p>
            <a:pPr marL="347663" indent="-347663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231F20"/>
                </a:solidFill>
                <a:latin typeface="Bookman Old Style"/>
              </a:rPr>
              <a:t>State five distinctive characteristics of living organisms.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33733" y="997003"/>
            <a:ext cx="8520600" cy="74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Average" charset="0"/>
              </a:rPr>
              <a:t>Chapter 1 The Living World</a:t>
            </a:r>
            <a:endParaRPr lang="en" sz="5400" b="1" dirty="0">
              <a:solidFill>
                <a:srgbClr val="231F20"/>
              </a:solidFill>
              <a:latin typeface="Average" charset="0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99435" y="2118795"/>
            <a:ext cx="44534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" sz="6600" b="1" dirty="0">
                <a:solidFill>
                  <a:srgbClr val="231F2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Biodiversity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9435" y="2118795"/>
            <a:ext cx="44534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" sz="6600" b="1" dirty="0">
                <a:solidFill>
                  <a:srgbClr val="231F2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Biodiversity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2"/>
          </p:nvPr>
        </p:nvSpPr>
        <p:spPr>
          <a:xfrm>
            <a:off x="4770305" y="914823"/>
            <a:ext cx="4208442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3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Answer:</a:t>
            </a:r>
            <a:r>
              <a:rPr lang="en" sz="23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300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Diversity is the </a:t>
            </a:r>
            <a:r>
              <a:rPr lang="en" sz="23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state of being diverse </a:t>
            </a: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or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" sz="23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degree of variation. </a:t>
            </a:r>
            <a:endParaRPr sz="23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23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265500" y="219840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" sz="18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Q. What is the meaning of term </a:t>
            </a:r>
            <a:br>
              <a:rPr lang="en" sz="18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</a:br>
            <a:r>
              <a:rPr lang="en" sz="1800" b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  diversity*?</a:t>
            </a:r>
            <a:endParaRPr sz="3600" b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5067E-53BD-8B4C-AD67-BCC8E9F17664}"/>
              </a:ext>
            </a:extLst>
          </p:cNvPr>
          <p:cNvSpPr/>
          <p:nvPr/>
        </p:nvSpPr>
        <p:spPr>
          <a:xfrm>
            <a:off x="487556" y="3677388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100"/>
            </a:pPr>
            <a:r>
              <a:rPr lang="en-IN" sz="1800" i="1" dirty="0">
                <a:solidFill>
                  <a:srgbClr val="231F2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*Diversity : variety, different</a:t>
            </a:r>
            <a:endParaRPr lang="en-IN" sz="2400" i="1" dirty="0">
              <a:solidFill>
                <a:srgbClr val="231F2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4012" y="921526"/>
            <a:ext cx="8097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>
                <a:solidFill>
                  <a:srgbClr val="231F2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  B</a:t>
            </a:r>
            <a:r>
              <a:rPr lang="en" sz="6600" b="1" dirty="0">
                <a:solidFill>
                  <a:srgbClr val="231F2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io               </a:t>
            </a:r>
            <a:r>
              <a:rPr lang="en" sz="6600" b="1" dirty="0">
                <a:solidFill>
                  <a:srgbClr val="00B0F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d</a:t>
            </a:r>
            <a:r>
              <a:rPr lang="en" sz="6600" b="1" dirty="0">
                <a:solidFill>
                  <a:srgbClr val="0070C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i</a:t>
            </a:r>
            <a:r>
              <a:rPr lang="en" sz="6600" b="1" dirty="0">
                <a:solidFill>
                  <a:srgbClr val="00206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v</a:t>
            </a:r>
            <a:r>
              <a:rPr lang="en" sz="6600" b="1" dirty="0">
                <a:solidFill>
                  <a:srgbClr val="00B05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e</a:t>
            </a:r>
            <a:r>
              <a:rPr lang="en" sz="6600" b="1" dirty="0">
                <a:solidFill>
                  <a:srgbClr val="EEFF41">
                    <a:lumMod val="50000"/>
                  </a:srgbClr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r</a:t>
            </a:r>
            <a:r>
              <a:rPr lang="en" sz="6600" b="1" dirty="0">
                <a:solidFill>
                  <a:srgbClr val="FFAB40">
                    <a:lumMod val="75000"/>
                  </a:srgbClr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s</a:t>
            </a:r>
            <a:r>
              <a:rPr lang="en" sz="6600" b="1" dirty="0">
                <a:solidFill>
                  <a:srgbClr val="FFAB40">
                    <a:lumMod val="50000"/>
                  </a:srgbClr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i</a:t>
            </a:r>
            <a:r>
              <a:rPr lang="en" sz="6600" b="1" dirty="0">
                <a:solidFill>
                  <a:srgbClr val="FF000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t</a:t>
            </a:r>
            <a:r>
              <a:rPr lang="en" sz="6600" b="1" dirty="0">
                <a:solidFill>
                  <a:srgbClr val="C0000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y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3596" y="2124856"/>
            <a:ext cx="287771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231F2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Life </a:t>
            </a:r>
          </a:p>
          <a:p>
            <a:pPr algn="ctr">
              <a:defRPr/>
            </a:pPr>
            <a:r>
              <a:rPr lang="en-US" sz="4000" b="1" dirty="0">
                <a:solidFill>
                  <a:srgbClr val="231F20"/>
                </a:solidFill>
                <a:latin typeface="Average" charset="0"/>
                <a:ea typeface="Bookman Old Style"/>
                <a:cs typeface="Bookman Old Style"/>
                <a:sym typeface="Wingdings 3"/>
              </a:rPr>
              <a:t></a:t>
            </a:r>
            <a:endParaRPr lang="en-US" sz="2800" b="1" dirty="0">
              <a:solidFill>
                <a:srgbClr val="231F20"/>
              </a:solidFill>
              <a:latin typeface="Average" charset="0"/>
              <a:ea typeface="Bookman Old Style"/>
              <a:cs typeface="Bookman Old Style"/>
              <a:sym typeface="Bookman Old Style"/>
            </a:endParaRPr>
          </a:p>
          <a:p>
            <a:pPr algn="ctr">
              <a:defRPr/>
            </a:pPr>
            <a:r>
              <a:rPr lang="en-US" sz="2800" b="1" dirty="0">
                <a:solidFill>
                  <a:srgbClr val="231F2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(Living organisms)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9365" y="2428194"/>
            <a:ext cx="20762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" sz="4800" b="1" dirty="0">
                <a:solidFill>
                  <a:srgbClr val="00206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V</a:t>
            </a:r>
            <a:r>
              <a:rPr lang="en" sz="4800" b="1" dirty="0">
                <a:solidFill>
                  <a:srgbClr val="00B0F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a</a:t>
            </a:r>
            <a:r>
              <a:rPr lang="en" sz="4800" b="1" dirty="0">
                <a:solidFill>
                  <a:srgbClr val="EEFF41">
                    <a:lumMod val="50000"/>
                  </a:srgbClr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r</a:t>
            </a:r>
            <a:r>
              <a:rPr lang="en" sz="4800" b="1" dirty="0">
                <a:solidFill>
                  <a:srgbClr val="0070C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i</a:t>
            </a:r>
            <a:r>
              <a:rPr lang="en" sz="4800" b="1" dirty="0">
                <a:solidFill>
                  <a:srgbClr val="00B05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e</a:t>
            </a:r>
            <a:r>
              <a:rPr lang="en" sz="4800" b="1" dirty="0">
                <a:solidFill>
                  <a:srgbClr val="FF000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t</a:t>
            </a:r>
            <a:r>
              <a:rPr lang="en" sz="4800" b="1" dirty="0">
                <a:solidFill>
                  <a:srgbClr val="C00000"/>
                </a:solidFill>
                <a:latin typeface="Average" charset="0"/>
                <a:ea typeface="Bookman Old Style"/>
                <a:cs typeface="Bookman Old Style"/>
                <a:sym typeface="Bookman Old Style"/>
              </a:rPr>
              <a:t>y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7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28575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What are ecosystems and why they're importa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575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8" presetClass="entr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6529</TotalTime>
  <Words>1365</Words>
  <Application>Microsoft Macintosh PowerPoint</Application>
  <PresentationFormat>On-screen Show (16:10)</PresentationFormat>
  <Paragraphs>252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Wingdings</vt:lpstr>
      <vt:lpstr>Average</vt:lpstr>
      <vt:lpstr>Lato</vt:lpstr>
      <vt:lpstr>Raleway</vt:lpstr>
      <vt:lpstr>Economica</vt:lpstr>
      <vt:lpstr>Bookman Old Style</vt:lpstr>
      <vt:lpstr>Open Sans</vt:lpstr>
      <vt:lpstr>Times New Roman</vt:lpstr>
      <vt:lpstr>Simple Light</vt:lpstr>
      <vt:lpstr>1_Simple Light</vt:lpstr>
      <vt:lpstr>PowerPoint Presentation</vt:lpstr>
      <vt:lpstr>Q. What is living?</vt:lpstr>
      <vt:lpstr>PowerPoint Presentation</vt:lpstr>
      <vt:lpstr>How do living differs from non-living?</vt:lpstr>
      <vt:lpstr>PowerPoint Presentation</vt:lpstr>
      <vt:lpstr>PowerPoint Presentation</vt:lpstr>
      <vt:lpstr>PowerPoint Presentation</vt:lpstr>
      <vt:lpstr>Q. What is the meaning of term       diversity*?</vt:lpstr>
      <vt:lpstr>PowerPoint Presentation</vt:lpstr>
      <vt:lpstr>Q. What is biodiversity?</vt:lpstr>
      <vt:lpstr>Q. Why are living organisms classified?</vt:lpstr>
      <vt:lpstr>Q. What is taxonomy?</vt:lpstr>
      <vt:lpstr>Q. Discuss the processes of taxonomy.</vt:lpstr>
      <vt:lpstr>Q. Mention some international organisations that provide and regulate a uniform system of nomenclature.</vt:lpstr>
      <vt:lpstr>Carolus Linneus</vt:lpstr>
      <vt:lpstr>PowerPoint Presentation</vt:lpstr>
      <vt:lpstr>Answer the following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for preparation of herbarium sheet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Lhakpa Wangyal</dc:creator>
  <cp:lastModifiedBy>Microsoft Office User</cp:lastModifiedBy>
  <cp:revision>49</cp:revision>
  <dcterms:modified xsi:type="dcterms:W3CDTF">2022-07-22T11:44:01Z</dcterms:modified>
</cp:coreProperties>
</file>